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66" r:id="rId4"/>
    <p:sldId id="267" r:id="rId5"/>
    <p:sldId id="274" r:id="rId6"/>
    <p:sldId id="270" r:id="rId7"/>
    <p:sldId id="272" r:id="rId8"/>
    <p:sldId id="258" r:id="rId9"/>
    <p:sldId id="259" r:id="rId10"/>
    <p:sldId id="269" r:id="rId11"/>
    <p:sldId id="264" r:id="rId12"/>
    <p:sldId id="271" r:id="rId13"/>
    <p:sldId id="260" r:id="rId14"/>
    <p:sldId id="261" r:id="rId15"/>
    <p:sldId id="262" r:id="rId16"/>
    <p:sldId id="263" r:id="rId17"/>
    <p:sldId id="273" r:id="rId18"/>
    <p:sldId id="26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5DE04A-5B90-434A-BD20-0BF15D5218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EF498-69A2-4D06-9C3B-FFCADC461E74}"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95DE04A-5B90-434A-BD20-0BF15D5218B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1EF498-69A2-4D06-9C3B-FFCADC461E74}" type="datetimeFigureOut">
              <a:rPr lang="en-US" smtClean="0"/>
              <a:pPr/>
              <a:t>8/16/2019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5DE04A-5B90-434A-BD20-0BF15D5218B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lbert.com/strip/2017-06-15"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rsc-aaup.weebly.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828800"/>
          </a:xfrm>
        </p:spPr>
        <p:txBody>
          <a:bodyPr/>
          <a:lstStyle/>
          <a:p>
            <a:r>
              <a:rPr lang="en-US" dirty="0" smtClean="0"/>
              <a:t>Faculty Promotions</a:t>
            </a:r>
            <a:br>
              <a:rPr lang="en-US" dirty="0" smtClean="0"/>
            </a:br>
            <a:r>
              <a:rPr lang="en-US" dirty="0" smtClean="0">
                <a:solidFill>
                  <a:schemeClr val="tx1"/>
                </a:solidFill>
              </a:rPr>
              <a:t>Information Meeting</a:t>
            </a:r>
            <a:endParaRPr lang="en-US" dirty="0">
              <a:solidFill>
                <a:schemeClr val="tx1"/>
              </a:solidFill>
            </a:endParaRPr>
          </a:p>
        </p:txBody>
      </p:sp>
      <p:sp>
        <p:nvSpPr>
          <p:cNvPr id="3" name="Subtitle 2"/>
          <p:cNvSpPr>
            <a:spLocks noGrp="1"/>
          </p:cNvSpPr>
          <p:nvPr>
            <p:ph type="subTitle" idx="1"/>
          </p:nvPr>
        </p:nvSpPr>
        <p:spPr>
          <a:xfrm>
            <a:off x="530352" y="2286000"/>
            <a:ext cx="7854696" cy="685800"/>
          </a:xfrm>
        </p:spPr>
        <p:txBody>
          <a:bodyPr>
            <a:normAutofit/>
          </a:bodyPr>
          <a:lstStyle/>
          <a:p>
            <a:r>
              <a:rPr lang="en-US" sz="3600" b="1" dirty="0" smtClean="0"/>
              <a:t>2019-2020</a:t>
            </a:r>
            <a:endParaRPr lang="en-US" sz="3600" b="1" dirty="0"/>
          </a:p>
        </p:txBody>
      </p:sp>
      <p:sp>
        <p:nvSpPr>
          <p:cNvPr id="4" name="TextBox 3"/>
          <p:cNvSpPr txBox="1"/>
          <p:nvPr/>
        </p:nvSpPr>
        <p:spPr>
          <a:xfrm>
            <a:off x="762000" y="2971800"/>
            <a:ext cx="2462790" cy="923330"/>
          </a:xfrm>
          <a:prstGeom prst="rect">
            <a:avLst/>
          </a:prstGeom>
          <a:noFill/>
        </p:spPr>
        <p:txBody>
          <a:bodyPr wrap="none" rtlCol="0">
            <a:spAutoFit/>
          </a:bodyPr>
          <a:lstStyle/>
          <a:p>
            <a:r>
              <a:rPr lang="en-US" dirty="0"/>
              <a:t>Dr. Teena </a:t>
            </a:r>
            <a:r>
              <a:rPr lang="en-US" dirty="0" smtClean="0"/>
              <a:t>White, Chair</a:t>
            </a:r>
            <a:endParaRPr lang="en-US" dirty="0"/>
          </a:p>
          <a:p>
            <a:r>
              <a:rPr lang="en-US" dirty="0" smtClean="0"/>
              <a:t>Dr</a:t>
            </a:r>
            <a:r>
              <a:rPr lang="en-US" dirty="0"/>
              <a:t>. </a:t>
            </a:r>
            <a:r>
              <a:rPr lang="en-US" dirty="0"/>
              <a:t>Paul </a:t>
            </a:r>
            <a:r>
              <a:rPr lang="en-US" dirty="0" smtClean="0"/>
              <a:t>Horton</a:t>
            </a:r>
          </a:p>
          <a:p>
            <a:r>
              <a:rPr lang="en-US" dirty="0" smtClean="0"/>
              <a:t>Dr. Bill Tyler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971335"/>
            <a:ext cx="1171642" cy="923795"/>
          </a:xfrm>
          <a:prstGeom prst="rect">
            <a:avLst/>
          </a:prstGeom>
        </p:spPr>
      </p:pic>
      <p:pic>
        <p:nvPicPr>
          <p:cNvPr id="6" name="Picture 5">
            <a:hlinkClick r:id="rId3"/>
          </p:cNvPr>
          <p:cNvPicPr>
            <a:picLocks noChangeAspect="1"/>
          </p:cNvPicPr>
          <p:nvPr/>
        </p:nvPicPr>
        <p:blipFill>
          <a:blip r:embed="rId4"/>
          <a:stretch>
            <a:fillRect/>
          </a:stretch>
        </p:blipFill>
        <p:spPr>
          <a:xfrm>
            <a:off x="1387494" y="4427279"/>
            <a:ext cx="6413548" cy="19996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Package Files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Introductory Information Section File should include:</a:t>
            </a:r>
          </a:p>
          <a:p>
            <a:r>
              <a:rPr lang="en-US" i="1" dirty="0" smtClean="0">
                <a:solidFill>
                  <a:srgbClr val="FF0000"/>
                </a:solidFill>
              </a:rPr>
              <a:t>Introductory Information Summary page</a:t>
            </a:r>
          </a:p>
          <a:p>
            <a:r>
              <a:rPr lang="en-US" i="1" dirty="0" smtClean="0">
                <a:solidFill>
                  <a:srgbClr val="FF0000"/>
                </a:solidFill>
              </a:rPr>
              <a:t>Letter of Intent </a:t>
            </a:r>
          </a:p>
          <a:p>
            <a:r>
              <a:rPr lang="en-US" i="1" dirty="0" smtClean="0">
                <a:solidFill>
                  <a:srgbClr val="FF0000"/>
                </a:solidFill>
              </a:rPr>
              <a:t>Statement </a:t>
            </a:r>
            <a:r>
              <a:rPr lang="en-US" i="1" dirty="0">
                <a:solidFill>
                  <a:srgbClr val="FF0000"/>
                </a:solidFill>
              </a:rPr>
              <a:t>of Eligibility </a:t>
            </a:r>
            <a:endParaRPr lang="en-US" dirty="0" smtClean="0">
              <a:solidFill>
                <a:srgbClr val="FF0000"/>
              </a:solidFill>
            </a:endParaRPr>
          </a:p>
          <a:p>
            <a:pPr lvl="1"/>
            <a:r>
              <a:rPr lang="en-US" dirty="0" smtClean="0"/>
              <a:t>This describes your qualifications for promotion</a:t>
            </a:r>
          </a:p>
          <a:p>
            <a:pPr lvl="2"/>
            <a:r>
              <a:rPr lang="en-US" dirty="0" smtClean="0"/>
              <a:t>Address the specifics that confirm that you have met the AAUP contract guidelines in regard to academic preparation and years of service.</a:t>
            </a:r>
          </a:p>
          <a:p>
            <a:r>
              <a:rPr lang="en-US" i="1" dirty="0" smtClean="0">
                <a:solidFill>
                  <a:srgbClr val="FF0000"/>
                </a:solidFill>
              </a:rPr>
              <a:t>Three</a:t>
            </a:r>
            <a:r>
              <a:rPr lang="en-US" dirty="0" smtClean="0">
                <a:solidFill>
                  <a:srgbClr val="FF0000"/>
                </a:solidFill>
              </a:rPr>
              <a:t> </a:t>
            </a:r>
            <a:r>
              <a:rPr lang="en-US" i="1" dirty="0">
                <a:solidFill>
                  <a:srgbClr val="FF0000"/>
                </a:solidFill>
              </a:rPr>
              <a:t>Letters of Recommendation </a:t>
            </a:r>
            <a:r>
              <a:rPr lang="en-US" dirty="0"/>
              <a:t>from professional </a:t>
            </a:r>
            <a:r>
              <a:rPr lang="en-US" dirty="0" smtClean="0"/>
              <a:t>colleagues</a:t>
            </a:r>
          </a:p>
          <a:p>
            <a:r>
              <a:rPr lang="en-US" i="1" dirty="0" smtClean="0">
                <a:solidFill>
                  <a:srgbClr val="FF0000"/>
                </a:solidFill>
              </a:rPr>
              <a:t>Transcripts</a:t>
            </a:r>
            <a:r>
              <a:rPr lang="en-US" dirty="0" smtClean="0">
                <a:solidFill>
                  <a:srgbClr val="FF0000"/>
                </a:solidFill>
              </a:rPr>
              <a:t> </a:t>
            </a:r>
            <a:r>
              <a:rPr lang="en-US" dirty="0" smtClean="0"/>
              <a:t>(“Upon </a:t>
            </a:r>
            <a:r>
              <a:rPr lang="en-US" dirty="0"/>
              <a:t>receipt of the promotion applicant’s letter of intent, Human Resources will email the applicant all current official transcripts on file</a:t>
            </a:r>
            <a:r>
              <a:rPr lang="en-US" dirty="0" smtClean="0"/>
              <a:t>.”)</a:t>
            </a:r>
          </a:p>
          <a:p>
            <a:r>
              <a:rPr lang="en-US" i="1" dirty="0" smtClean="0">
                <a:solidFill>
                  <a:srgbClr val="FF0000"/>
                </a:solidFill>
              </a:rPr>
              <a:t>Résumé</a:t>
            </a:r>
          </a:p>
          <a:p>
            <a:pPr marL="393192"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16123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70000"/>
            <a:ext cx="9144000" cy="5588000"/>
          </a:xfrm>
        </p:spPr>
        <p:txBody>
          <a:bodyPr>
            <a:noAutofit/>
          </a:bodyPr>
          <a:lstStyle/>
          <a:p>
            <a:pPr>
              <a:buNone/>
            </a:pPr>
            <a:r>
              <a:rPr lang="en-US" sz="1100" dirty="0" smtClean="0"/>
              <a:t>       </a:t>
            </a:r>
            <a:r>
              <a:rPr lang="en-US" sz="1600" dirty="0" smtClean="0"/>
              <a:t>September 1, 2018</a:t>
            </a:r>
          </a:p>
          <a:p>
            <a:pPr>
              <a:buNone/>
            </a:pPr>
            <a:endParaRPr lang="en-US" sz="1600" dirty="0" smtClean="0"/>
          </a:p>
          <a:p>
            <a:pPr>
              <a:buNone/>
            </a:pPr>
            <a:r>
              <a:rPr lang="en-US" sz="1600" dirty="0" smtClean="0"/>
              <a:t>     To the AAUP Promotions Committee:</a:t>
            </a:r>
          </a:p>
          <a:p>
            <a:pPr>
              <a:buNone/>
            </a:pPr>
            <a:endParaRPr lang="en-US" sz="1600" dirty="0" smtClean="0"/>
          </a:p>
          <a:p>
            <a:pPr>
              <a:buNone/>
            </a:pPr>
            <a:r>
              <a:rPr lang="en-US" sz="1600" dirty="0" smtClean="0"/>
              <a:t>     This is to confirm that I have met the minimum eligibility criteria for consideration for promotion from Assistant Professor to Associate Professor as specified in the current Indian River State College Board of Trustees/AAUP Agreement, article XV, section 2. My eligibility criteria includes the following:</a:t>
            </a:r>
          </a:p>
          <a:p>
            <a:pPr lvl="1"/>
            <a:r>
              <a:rPr lang="en-US" sz="1600" dirty="0" smtClean="0"/>
              <a:t>I have earned continuing contract (tenure).</a:t>
            </a:r>
          </a:p>
          <a:p>
            <a:pPr lvl="1"/>
            <a:r>
              <a:rPr lang="en-US" sz="1600" dirty="0" smtClean="0"/>
              <a:t>I have completed a minimum of three years’ full-time service in my current rank as Assistant Professor (spring 2014 to fall 2018). </a:t>
            </a:r>
          </a:p>
          <a:p>
            <a:pPr lvl="1"/>
            <a:r>
              <a:rPr lang="en-US" sz="1600" dirty="0" smtClean="0"/>
              <a:t>I have earned a Ph.D. in History</a:t>
            </a:r>
            <a:r>
              <a:rPr lang="en-US" sz="1600" dirty="0"/>
              <a:t> </a:t>
            </a:r>
            <a:r>
              <a:rPr lang="en-US" sz="1600" dirty="0" smtClean="0"/>
              <a:t>from Florida State University (which is an accredited institution). </a:t>
            </a:r>
          </a:p>
          <a:p>
            <a:pPr marL="393192" lvl="1" indent="0">
              <a:buNone/>
            </a:pPr>
            <a:r>
              <a:rPr lang="en-US" sz="1600" dirty="0" smtClean="0"/>
              <a:t>Please let me know if you require clarification on any of the criteria listed above. </a:t>
            </a:r>
          </a:p>
          <a:p>
            <a:endParaRPr lang="en-US" sz="1600" dirty="0" smtClean="0"/>
          </a:p>
          <a:p>
            <a:pPr>
              <a:buNone/>
            </a:pPr>
            <a:r>
              <a:rPr lang="en-US" sz="1600" dirty="0" smtClean="0"/>
              <a:t>      Sincerely,</a:t>
            </a:r>
          </a:p>
          <a:p>
            <a:pPr>
              <a:buNone/>
            </a:pPr>
            <a:r>
              <a:rPr lang="en-US" sz="1600" dirty="0"/>
              <a:t>	</a:t>
            </a:r>
            <a:r>
              <a:rPr lang="en-US" sz="1600" dirty="0" smtClean="0"/>
              <a:t> Dan Mullen, Ph.D. </a:t>
            </a:r>
          </a:p>
          <a:p>
            <a:pPr>
              <a:buNone/>
            </a:pPr>
            <a:r>
              <a:rPr lang="en-US" sz="1600" dirty="0" smtClean="0"/>
              <a:t>      Assistant Professor of History</a:t>
            </a:r>
          </a:p>
          <a:p>
            <a:pPr>
              <a:buNone/>
            </a:pPr>
            <a:r>
              <a:rPr lang="en-US" sz="1600" dirty="0" smtClean="0"/>
              <a:t>      Indian River State College</a:t>
            </a:r>
          </a:p>
        </p:txBody>
      </p:sp>
      <p:sp>
        <p:nvSpPr>
          <p:cNvPr id="2" name="Rectangle 1"/>
          <p:cNvSpPr/>
          <p:nvPr/>
        </p:nvSpPr>
        <p:spPr>
          <a:xfrm>
            <a:off x="2057400" y="622885"/>
            <a:ext cx="6572761" cy="646331"/>
          </a:xfrm>
          <a:prstGeom prst="rect">
            <a:avLst/>
          </a:prstGeom>
        </p:spPr>
        <p:txBody>
          <a:bodyPr wrap="none">
            <a:spAutoFit/>
          </a:bodyPr>
          <a:lstStyle/>
          <a:p>
            <a:r>
              <a:rPr lang="en-US" sz="3600" dirty="0" smtClean="0">
                <a:solidFill>
                  <a:srgbClr val="FF0000"/>
                </a:solidFill>
              </a:rPr>
              <a:t>Statement of Eligibility - sample</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Promotion Package Files</a:t>
            </a:r>
            <a:endParaRPr lang="en-US" dirty="0"/>
          </a:p>
        </p:txBody>
      </p:sp>
      <p:sp>
        <p:nvSpPr>
          <p:cNvPr id="3" name="Content Placeholder 2"/>
          <p:cNvSpPr>
            <a:spLocks noGrp="1"/>
          </p:cNvSpPr>
          <p:nvPr>
            <p:ph idx="1"/>
          </p:nvPr>
        </p:nvSpPr>
        <p:spPr>
          <a:xfrm>
            <a:off x="304800" y="1935480"/>
            <a:ext cx="8534400" cy="4389120"/>
          </a:xfrm>
        </p:spPr>
        <p:txBody>
          <a:bodyPr/>
          <a:lstStyle/>
          <a:p>
            <a:pPr marL="0" indent="0">
              <a:buNone/>
            </a:pPr>
            <a:endParaRPr lang="en-US" dirty="0" smtClean="0"/>
          </a:p>
          <a:p>
            <a:pPr marL="0" indent="0">
              <a:buNone/>
            </a:pPr>
            <a:r>
              <a:rPr lang="en-US" dirty="0" smtClean="0"/>
              <a:t>Submit </a:t>
            </a:r>
            <a:r>
              <a:rPr lang="en-US" dirty="0"/>
              <a:t>as </a:t>
            </a:r>
            <a:r>
              <a:rPr lang="en-US" dirty="0" smtClean="0"/>
              <a:t>PDF files on </a:t>
            </a:r>
            <a:r>
              <a:rPr lang="en-US" dirty="0"/>
              <a:t>a flash drive to </a:t>
            </a:r>
            <a:r>
              <a:rPr lang="en-US" dirty="0" smtClean="0"/>
              <a:t>Melissa Whigham in Human Resources.</a:t>
            </a:r>
          </a:p>
          <a:p>
            <a:pPr marL="0" indent="0">
              <a:buNone/>
            </a:pPr>
            <a:endParaRPr lang="en-US" sz="3600" dirty="0">
              <a:solidFill>
                <a:srgbClr val="FF0000"/>
              </a:solidFill>
            </a:endParaRPr>
          </a:p>
          <a:p>
            <a:pPr marL="0" indent="0">
              <a:buNone/>
            </a:pPr>
            <a:r>
              <a:rPr lang="en-US" sz="4000" dirty="0" smtClean="0">
                <a:solidFill>
                  <a:srgbClr val="FF0000"/>
                </a:solidFill>
              </a:rPr>
              <a:t>DEADLINE</a:t>
            </a:r>
            <a:r>
              <a:rPr lang="en-US" sz="4000" dirty="0">
                <a:solidFill>
                  <a:srgbClr val="FF0000"/>
                </a:solidFill>
              </a:rPr>
              <a:t>:  </a:t>
            </a:r>
            <a:r>
              <a:rPr lang="en-US" sz="4000" b="1" dirty="0">
                <a:solidFill>
                  <a:srgbClr val="FF0000"/>
                </a:solidFill>
              </a:rPr>
              <a:t>December </a:t>
            </a:r>
            <a:r>
              <a:rPr lang="en-US" sz="4000" b="1" dirty="0" smtClean="0">
                <a:solidFill>
                  <a:srgbClr val="FF0000"/>
                </a:solidFill>
              </a:rPr>
              <a:t>10</a:t>
            </a:r>
            <a:r>
              <a:rPr lang="en-US" sz="4000" b="1" baseline="30000" dirty="0" smtClean="0">
                <a:solidFill>
                  <a:srgbClr val="FF0000"/>
                </a:solidFill>
              </a:rPr>
              <a:t>th</a:t>
            </a:r>
            <a:r>
              <a:rPr lang="en-US" sz="4000" b="1" dirty="0" smtClean="0">
                <a:solidFill>
                  <a:srgbClr val="FF0000"/>
                </a:solidFill>
              </a:rPr>
              <a:t>  </a:t>
            </a:r>
            <a:r>
              <a:rPr lang="en-US" sz="4000" b="1" dirty="0">
                <a:solidFill>
                  <a:srgbClr val="FF0000"/>
                </a:solidFill>
              </a:rPr>
              <a:t>@ 5pm</a:t>
            </a:r>
          </a:p>
          <a:p>
            <a:endParaRPr lang="en-US" dirty="0"/>
          </a:p>
        </p:txBody>
      </p:sp>
    </p:spTree>
    <p:extLst>
      <p:ext uri="{BB962C8B-B14F-4D97-AF65-F5344CB8AC3E}">
        <p14:creationId xmlns:p14="http://schemas.microsoft.com/office/powerpoint/2010/main" val="3093729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Materials</a:t>
            </a:r>
            <a:endParaRPr lang="en-US" dirty="0"/>
          </a:p>
        </p:txBody>
      </p:sp>
      <p:sp>
        <p:nvSpPr>
          <p:cNvPr id="3" name="Content Placeholder 2"/>
          <p:cNvSpPr>
            <a:spLocks noGrp="1"/>
          </p:cNvSpPr>
          <p:nvPr>
            <p:ph idx="1"/>
          </p:nvPr>
        </p:nvSpPr>
        <p:spPr>
          <a:xfrm>
            <a:off x="457200" y="2133600"/>
            <a:ext cx="7620000" cy="4389120"/>
          </a:xfrm>
        </p:spPr>
        <p:txBody>
          <a:bodyPr/>
          <a:lstStyle/>
          <a:p>
            <a:r>
              <a:rPr lang="en-US" dirty="0" smtClean="0"/>
              <a:t>Supporting materials for first-time applicants must be reflective of years of service. </a:t>
            </a:r>
          </a:p>
          <a:p>
            <a:r>
              <a:rPr lang="en-US" dirty="0" smtClean="0"/>
              <a:t>Supporting materials for subsequent promotions must be from the last three years or since previous </a:t>
            </a:r>
            <a:r>
              <a:rPr lang="en-US" dirty="0" smtClean="0"/>
              <a:t>promotion application. </a:t>
            </a:r>
            <a:r>
              <a:rPr lang="en-US" dirty="0" smtClean="0">
                <a:solidFill>
                  <a:srgbClr val="FF0000"/>
                </a:solidFill>
              </a:rPr>
              <a:t>Do not include items that were prior to this promotion period.</a:t>
            </a:r>
          </a:p>
          <a:p>
            <a:r>
              <a:rPr lang="en-US" dirty="0" smtClean="0">
                <a:solidFill>
                  <a:srgbClr val="FF0000"/>
                </a:solidFill>
              </a:rPr>
              <a:t>Student evaluations</a:t>
            </a:r>
            <a:r>
              <a:rPr lang="en-US" dirty="0" smtClean="0"/>
              <a:t>: provide the </a:t>
            </a:r>
            <a:r>
              <a:rPr lang="en-US" dirty="0" smtClean="0">
                <a:solidFill>
                  <a:srgbClr val="FF0000"/>
                </a:solidFill>
              </a:rPr>
              <a:t>summary</a:t>
            </a:r>
            <a:r>
              <a:rPr lang="en-US" dirty="0" smtClean="0"/>
              <a:t> of your student evaluations for each semester for the promotion period (that are available).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Promotion Packet</a:t>
            </a:r>
            <a:endParaRPr lang="en-US" dirty="0"/>
          </a:p>
        </p:txBody>
      </p:sp>
      <p:sp>
        <p:nvSpPr>
          <p:cNvPr id="3" name="Content Placeholder 2"/>
          <p:cNvSpPr>
            <a:spLocks noGrp="1"/>
          </p:cNvSpPr>
          <p:nvPr>
            <p:ph idx="1"/>
          </p:nvPr>
        </p:nvSpPr>
        <p:spPr>
          <a:xfrm>
            <a:off x="457200" y="2209800"/>
            <a:ext cx="8229600" cy="4114800"/>
          </a:xfrm>
        </p:spPr>
        <p:txBody>
          <a:bodyPr/>
          <a:lstStyle/>
          <a:p>
            <a:r>
              <a:rPr lang="en-US" dirty="0" smtClean="0">
                <a:solidFill>
                  <a:srgbClr val="FF0000"/>
                </a:solidFill>
              </a:rPr>
              <a:t>Put your best foot forward! </a:t>
            </a:r>
          </a:p>
          <a:p>
            <a:pPr>
              <a:buNone/>
            </a:pPr>
            <a:endParaRPr lang="en-US" dirty="0" smtClean="0"/>
          </a:p>
          <a:p>
            <a:r>
              <a:rPr lang="en-US" dirty="0" smtClean="0"/>
              <a:t>Let the committee know how you provide “</a:t>
            </a:r>
            <a:r>
              <a:rPr lang="en-US" dirty="0" smtClean="0">
                <a:solidFill>
                  <a:srgbClr val="FF0000"/>
                </a:solidFill>
              </a:rPr>
              <a:t>superior </a:t>
            </a:r>
            <a:r>
              <a:rPr lang="en-US" dirty="0">
                <a:solidFill>
                  <a:srgbClr val="FF0000"/>
                </a:solidFill>
              </a:rPr>
              <a:t>achievement</a:t>
            </a:r>
            <a:r>
              <a:rPr lang="en-US" dirty="0" smtClean="0"/>
              <a:t>” above your normal duties to maintain full-time employment at IRSC</a:t>
            </a:r>
          </a:p>
          <a:p>
            <a:pPr lvl="1"/>
            <a:r>
              <a:rPr lang="en-US" dirty="0" smtClean="0"/>
              <a:t>This may include what you’ve done since you were hired at IRSC to show consistent progress and professional growth, but you only need to include </a:t>
            </a:r>
            <a:r>
              <a:rPr lang="en-US" dirty="0" smtClean="0">
                <a:solidFill>
                  <a:srgbClr val="FF0000"/>
                </a:solidFill>
              </a:rPr>
              <a:t>supporting materials since your last </a:t>
            </a:r>
            <a:r>
              <a:rPr lang="en-US" dirty="0" smtClean="0">
                <a:solidFill>
                  <a:srgbClr val="FF0000"/>
                </a:solidFill>
              </a:rPr>
              <a:t>promotion application</a:t>
            </a:r>
            <a:r>
              <a:rPr lang="en-U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Interview with the Promotions Committee</a:t>
            </a:r>
            <a:endParaRPr lang="en-US" sz="4000" dirty="0"/>
          </a:p>
        </p:txBody>
      </p:sp>
      <p:sp>
        <p:nvSpPr>
          <p:cNvPr id="3" name="Content Placeholder 2"/>
          <p:cNvSpPr>
            <a:spLocks noGrp="1"/>
          </p:cNvSpPr>
          <p:nvPr>
            <p:ph idx="1"/>
          </p:nvPr>
        </p:nvSpPr>
        <p:spPr>
          <a:xfrm>
            <a:off x="457200" y="2209800"/>
            <a:ext cx="7467600" cy="4114800"/>
          </a:xfrm>
        </p:spPr>
        <p:txBody>
          <a:bodyPr>
            <a:normAutofit/>
          </a:bodyPr>
          <a:lstStyle/>
          <a:p>
            <a:r>
              <a:rPr lang="en-US" sz="2800" dirty="0" smtClean="0">
                <a:solidFill>
                  <a:srgbClr val="FF0000"/>
                </a:solidFill>
              </a:rPr>
              <a:t>Interviews</a:t>
            </a:r>
            <a:r>
              <a:rPr lang="en-US" sz="2800" dirty="0" smtClean="0"/>
              <a:t> will be scheduled  in </a:t>
            </a:r>
            <a:r>
              <a:rPr lang="en-US" sz="2800" dirty="0" smtClean="0">
                <a:solidFill>
                  <a:srgbClr val="FF0000"/>
                </a:solidFill>
              </a:rPr>
              <a:t>mid-January</a:t>
            </a:r>
          </a:p>
          <a:p>
            <a:endParaRPr lang="en-US" sz="2800" dirty="0" smtClean="0"/>
          </a:p>
          <a:p>
            <a:r>
              <a:rPr lang="en-US" sz="2800" dirty="0" smtClean="0"/>
              <a:t>Opportunity for applicant to provide explanations of packet content</a:t>
            </a:r>
          </a:p>
          <a:p>
            <a:endParaRPr lang="en-US" sz="2800" dirty="0" smtClean="0"/>
          </a:p>
          <a:p>
            <a:r>
              <a:rPr lang="en-US" sz="2800" dirty="0" smtClean="0"/>
              <a:t>Clarify and respond to committee questions</a:t>
            </a:r>
          </a:p>
          <a:p>
            <a:pPr marL="0" indent="0">
              <a:buNone/>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Interview Topics</a:t>
            </a:r>
            <a:endParaRPr lang="en-US" dirty="0"/>
          </a:p>
        </p:txBody>
      </p:sp>
      <p:sp>
        <p:nvSpPr>
          <p:cNvPr id="3" name="Content Placeholder 2"/>
          <p:cNvSpPr>
            <a:spLocks noGrp="1"/>
          </p:cNvSpPr>
          <p:nvPr>
            <p:ph idx="1"/>
          </p:nvPr>
        </p:nvSpPr>
        <p:spPr>
          <a:xfrm>
            <a:off x="457200" y="2133600"/>
            <a:ext cx="7162800" cy="4191000"/>
          </a:xfrm>
        </p:spPr>
        <p:txBody>
          <a:bodyPr>
            <a:normAutofit/>
          </a:bodyPr>
          <a:lstStyle/>
          <a:p>
            <a:r>
              <a:rPr lang="en-US" dirty="0" smtClean="0"/>
              <a:t>Provide specifics on how you are </a:t>
            </a:r>
            <a:r>
              <a:rPr lang="en-US" dirty="0" smtClean="0">
                <a:solidFill>
                  <a:srgbClr val="FF0000"/>
                </a:solidFill>
              </a:rPr>
              <a:t>qualified</a:t>
            </a:r>
            <a:r>
              <a:rPr lang="en-US" dirty="0" smtClean="0"/>
              <a:t> for position you are applying for</a:t>
            </a:r>
          </a:p>
          <a:p>
            <a:r>
              <a:rPr lang="en-US" dirty="0" smtClean="0"/>
              <a:t>Explain the contributions you have made in </a:t>
            </a:r>
            <a:r>
              <a:rPr lang="en-US" dirty="0" smtClean="0">
                <a:solidFill>
                  <a:srgbClr val="FF0000"/>
                </a:solidFill>
              </a:rPr>
              <a:t>support of IRSC</a:t>
            </a:r>
          </a:p>
          <a:p>
            <a:r>
              <a:rPr lang="en-US" dirty="0" smtClean="0"/>
              <a:t>Discuss recent/on-going </a:t>
            </a:r>
            <a:r>
              <a:rPr lang="en-US" dirty="0" smtClean="0">
                <a:solidFill>
                  <a:srgbClr val="FF0000"/>
                </a:solidFill>
              </a:rPr>
              <a:t>community activities </a:t>
            </a:r>
            <a:r>
              <a:rPr lang="en-US" dirty="0" smtClean="0"/>
              <a:t>you are involved in</a:t>
            </a:r>
          </a:p>
          <a:p>
            <a:r>
              <a:rPr lang="en-US" dirty="0" smtClean="0"/>
              <a:t>Explain how this promotion will affect </a:t>
            </a:r>
            <a:r>
              <a:rPr lang="en-US" dirty="0" smtClean="0">
                <a:solidFill>
                  <a:srgbClr val="FF0000"/>
                </a:solidFill>
              </a:rPr>
              <a:t>your role</a:t>
            </a:r>
            <a:r>
              <a:rPr lang="en-US" dirty="0" smtClean="0"/>
              <a:t> at IRSC</a:t>
            </a:r>
          </a:p>
          <a:p>
            <a:r>
              <a:rPr lang="en-US" dirty="0" smtClean="0"/>
              <a:t>Share your future </a:t>
            </a:r>
            <a:r>
              <a:rPr lang="en-US" dirty="0" smtClean="0">
                <a:solidFill>
                  <a:srgbClr val="FF0000"/>
                </a:solidFill>
              </a:rPr>
              <a:t>goals</a:t>
            </a:r>
            <a:r>
              <a:rPr lang="en-US" dirty="0" smtClean="0"/>
              <a:t> at the College</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Small Print</a:t>
            </a:r>
            <a:endParaRPr lang="en-US" dirty="0"/>
          </a:p>
        </p:txBody>
      </p:sp>
      <p:sp>
        <p:nvSpPr>
          <p:cNvPr id="3" name="Content Placeholder 2"/>
          <p:cNvSpPr>
            <a:spLocks noGrp="1"/>
          </p:cNvSpPr>
          <p:nvPr>
            <p:ph idx="1"/>
          </p:nvPr>
        </p:nvSpPr>
        <p:spPr/>
        <p:txBody>
          <a:bodyPr>
            <a:normAutofit/>
          </a:bodyPr>
          <a:lstStyle/>
          <a:p>
            <a:r>
              <a:rPr lang="en-US" dirty="0"/>
              <a:t>“Promotion is an </a:t>
            </a:r>
            <a:r>
              <a:rPr lang="en-US" dirty="0">
                <a:solidFill>
                  <a:srgbClr val="FF0000"/>
                </a:solidFill>
              </a:rPr>
              <a:t>honor</a:t>
            </a:r>
            <a:r>
              <a:rPr lang="en-US" dirty="0"/>
              <a:t> … it is not a right …”</a:t>
            </a:r>
          </a:p>
          <a:p>
            <a:r>
              <a:rPr lang="en-US" dirty="0" smtClean="0"/>
              <a:t>Promotions Committee recommends, but the </a:t>
            </a:r>
            <a:r>
              <a:rPr lang="en-US" dirty="0" smtClean="0">
                <a:solidFill>
                  <a:srgbClr val="FF0000"/>
                </a:solidFill>
              </a:rPr>
              <a:t>President decides</a:t>
            </a:r>
            <a:r>
              <a:rPr lang="en-US" dirty="0" smtClean="0"/>
              <a:t>.</a:t>
            </a:r>
          </a:p>
          <a:p>
            <a:r>
              <a:rPr lang="en-US" dirty="0" smtClean="0"/>
              <a:t>Seating is </a:t>
            </a:r>
            <a:r>
              <a:rPr lang="en-US" dirty="0"/>
              <a:t>limited for: “The maximum number of professors and associate professors shall never exceed </a:t>
            </a:r>
            <a:r>
              <a:rPr lang="en-US" dirty="0">
                <a:solidFill>
                  <a:srgbClr val="FF0000"/>
                </a:solidFill>
              </a:rPr>
              <a:t>38%</a:t>
            </a:r>
            <a:r>
              <a:rPr lang="en-US" dirty="0"/>
              <a:t> of the total number of authorized full-time faculty positions</a:t>
            </a:r>
            <a:r>
              <a:rPr lang="en-US" dirty="0" smtClean="0"/>
              <a:t>.”</a:t>
            </a:r>
          </a:p>
          <a:p>
            <a:r>
              <a:rPr lang="en-US" dirty="0" smtClean="0"/>
              <a:t>“… </a:t>
            </a:r>
            <a:r>
              <a:rPr lang="en-US" dirty="0"/>
              <a:t>may apply for only </a:t>
            </a:r>
            <a:r>
              <a:rPr lang="en-US" dirty="0">
                <a:solidFill>
                  <a:srgbClr val="FF0000"/>
                </a:solidFill>
              </a:rPr>
              <a:t>one level above </a:t>
            </a:r>
            <a:r>
              <a:rPr lang="en-US" dirty="0"/>
              <a:t>… </a:t>
            </a:r>
            <a:r>
              <a:rPr lang="en-US" dirty="0">
                <a:solidFill>
                  <a:srgbClr val="FF0000"/>
                </a:solidFill>
              </a:rPr>
              <a:t>except</a:t>
            </a:r>
            <a:r>
              <a:rPr lang="en-US" dirty="0"/>
              <a:t> </a:t>
            </a:r>
            <a:r>
              <a:rPr lang="en-US" dirty="0" smtClean="0"/>
              <a:t>for Instructors </a:t>
            </a:r>
            <a:r>
              <a:rPr lang="en-US" dirty="0"/>
              <a:t>applying for promotion to </a:t>
            </a:r>
            <a:r>
              <a:rPr lang="en-US" dirty="0">
                <a:solidFill>
                  <a:srgbClr val="FF0000"/>
                </a:solidFill>
              </a:rPr>
              <a:t>Assistant Professor</a:t>
            </a:r>
            <a:r>
              <a:rPr lang="en-US" dirty="0"/>
              <a:t> upon granting of </a:t>
            </a:r>
            <a:r>
              <a:rPr lang="en-US" dirty="0" smtClean="0"/>
              <a:t>a continuing </a:t>
            </a:r>
            <a:r>
              <a:rPr lang="en-US" dirty="0"/>
              <a:t>contract.”</a:t>
            </a:r>
            <a:endParaRPr lang="en-US" dirty="0" smtClean="0"/>
          </a:p>
          <a:p>
            <a:endParaRPr lang="en-US" dirty="0" smtClean="0"/>
          </a:p>
          <a:p>
            <a:endParaRPr lang="en-US" dirty="0"/>
          </a:p>
        </p:txBody>
      </p:sp>
    </p:spTree>
    <p:extLst>
      <p:ext uri="{BB962C8B-B14F-4D97-AF65-F5344CB8AC3E}">
        <p14:creationId xmlns:p14="http://schemas.microsoft.com/office/powerpoint/2010/main" val="1153061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09600" y="914400"/>
            <a:ext cx="7772400" cy="1509712"/>
          </a:xfrm>
        </p:spPr>
        <p:txBody>
          <a:bodyPr>
            <a:noAutofit/>
          </a:bodyPr>
          <a:lstStyle/>
          <a:p>
            <a:pPr algn="ctr"/>
            <a:r>
              <a:rPr lang="en-US" sz="9600" b="1" dirty="0">
                <a:ln w="635">
                  <a:noFill/>
                </a:ln>
                <a:solidFill>
                  <a:srgbClr val="10CF9B">
                    <a:tint val="90000"/>
                    <a:satMod val="125000"/>
                  </a:srgbClr>
                </a:solidFill>
                <a:effectLst>
                  <a:outerShdw blurRad="38100" dist="25400" dir="5400000" algn="tl" rotWithShape="0">
                    <a:srgbClr val="000000">
                      <a:alpha val="43000"/>
                    </a:srgbClr>
                  </a:outerShdw>
                </a:effectLst>
                <a:latin typeface="Calibri"/>
                <a:ea typeface="+mj-ea"/>
                <a:cs typeface="+mj-cs"/>
              </a:rPr>
              <a:t>Questions??</a:t>
            </a:r>
            <a:endParaRPr lang="en-US" sz="4400" dirty="0"/>
          </a:p>
        </p:txBody>
      </p:sp>
      <p:sp>
        <p:nvSpPr>
          <p:cNvPr id="2" name="TextBox 1"/>
          <p:cNvSpPr txBox="1"/>
          <p:nvPr/>
        </p:nvSpPr>
        <p:spPr>
          <a:xfrm>
            <a:off x="1028700" y="5639603"/>
            <a:ext cx="6934200" cy="1200329"/>
          </a:xfrm>
          <a:prstGeom prst="rect">
            <a:avLst/>
          </a:prstGeom>
          <a:noFill/>
        </p:spPr>
        <p:txBody>
          <a:bodyPr wrap="square" rtlCol="0">
            <a:spAutoFit/>
          </a:bodyPr>
          <a:lstStyle/>
          <a:p>
            <a:pPr algn="ctr"/>
            <a:r>
              <a:rPr lang="en-US" sz="3600" dirty="0"/>
              <a:t>Slides available </a:t>
            </a:r>
            <a:r>
              <a:rPr lang="en-US" sz="3600" dirty="0" smtClean="0"/>
              <a:t>at</a:t>
            </a:r>
          </a:p>
          <a:p>
            <a:pPr algn="ctr"/>
            <a:r>
              <a:rPr lang="en-US" sz="3600" dirty="0" smtClean="0"/>
              <a:t> </a:t>
            </a:r>
            <a:r>
              <a:rPr lang="en-US" sz="3600" dirty="0">
                <a:hlinkClick r:id="rId2"/>
              </a:rPr>
              <a:t>https://irsc-aaup.weebly.com</a:t>
            </a:r>
            <a:r>
              <a:rPr lang="en-US" sz="3600" dirty="0" smtClean="0">
                <a:hlinkClick r:id="rId2"/>
              </a:rPr>
              <a:t>/</a:t>
            </a:r>
            <a:r>
              <a:rPr lang="en-US" sz="3600" dirty="0" smtClean="0"/>
              <a:t> </a:t>
            </a:r>
            <a:endParaRPr lang="en-US" sz="3600" dirty="0"/>
          </a:p>
        </p:txBody>
      </p:sp>
      <p:pic>
        <p:nvPicPr>
          <p:cNvPr id="4" name="Picture 3"/>
          <p:cNvPicPr>
            <a:picLocks noChangeAspect="1"/>
          </p:cNvPicPr>
          <p:nvPr/>
        </p:nvPicPr>
        <p:blipFill>
          <a:blip r:embed="rId3"/>
          <a:stretch>
            <a:fillRect/>
          </a:stretch>
        </p:blipFill>
        <p:spPr>
          <a:xfrm>
            <a:off x="1418666" y="2743200"/>
            <a:ext cx="6154267" cy="2404010"/>
          </a:xfrm>
          <a:prstGeom prst="rect">
            <a:avLst/>
          </a:prstGeom>
        </p:spPr>
      </p:pic>
    </p:spTree>
    <p:extLst>
      <p:ext uri="{BB962C8B-B14F-4D97-AF65-F5344CB8AC3E}">
        <p14:creationId xmlns:p14="http://schemas.microsoft.com/office/powerpoint/2010/main" val="48574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0"/>
            <a:ext cx="5486400" cy="2590802"/>
          </a:xfrm>
        </p:spPr>
        <p:txBody>
          <a:bodyPr>
            <a:normAutofit/>
          </a:bodyPr>
          <a:lstStyle/>
          <a:p>
            <a:pPr algn="ctr"/>
            <a:r>
              <a:rPr lang="en-US" sz="2800" b="1" dirty="0">
                <a:solidFill>
                  <a:schemeClr val="accent1">
                    <a:lumMod val="50000"/>
                  </a:schemeClr>
                </a:solidFill>
              </a:rPr>
              <a:t>INDIAN RIVER </a:t>
            </a:r>
            <a:r>
              <a:rPr lang="en-US" sz="2800" b="1" dirty="0" smtClean="0">
                <a:solidFill>
                  <a:schemeClr val="accent1">
                    <a:lumMod val="50000"/>
                  </a:schemeClr>
                </a:solidFill>
              </a:rPr>
              <a:t>STATE </a:t>
            </a:r>
            <a:r>
              <a:rPr lang="en-US" sz="2800" b="1" dirty="0">
                <a:solidFill>
                  <a:schemeClr val="accent1">
                    <a:lumMod val="50000"/>
                  </a:schemeClr>
                </a:solidFill>
              </a:rPr>
              <a:t>COLLEGE </a:t>
            </a:r>
            <a:br>
              <a:rPr lang="en-US" sz="2800" b="1" dirty="0">
                <a:solidFill>
                  <a:schemeClr val="accent1">
                    <a:lumMod val="50000"/>
                  </a:schemeClr>
                </a:solidFill>
              </a:rPr>
            </a:br>
            <a:r>
              <a:rPr lang="en-US" sz="2800" b="1" dirty="0">
                <a:solidFill>
                  <a:schemeClr val="accent1">
                    <a:lumMod val="50000"/>
                  </a:schemeClr>
                </a:solidFill>
              </a:rPr>
              <a:t>FACULTY </a:t>
            </a:r>
            <a:r>
              <a:rPr lang="en-US" sz="2800" b="1" dirty="0" smtClean="0">
                <a:solidFill>
                  <a:schemeClr val="accent1">
                    <a:lumMod val="50000"/>
                  </a:schemeClr>
                </a:solidFill>
              </a:rPr>
              <a:t>HANDBOOK</a:t>
            </a:r>
            <a:br>
              <a:rPr lang="en-US" sz="2800" b="1" dirty="0" smtClean="0">
                <a:solidFill>
                  <a:schemeClr val="accent1">
                    <a:lumMod val="50000"/>
                  </a:schemeClr>
                </a:solidFill>
              </a:rPr>
            </a:br>
            <a:r>
              <a:rPr lang="en-US" sz="2800" b="1" dirty="0">
                <a:solidFill>
                  <a:schemeClr val="accent1">
                    <a:lumMod val="50000"/>
                  </a:schemeClr>
                </a:solidFill>
              </a:rPr>
              <a:t/>
            </a:r>
            <a:br>
              <a:rPr lang="en-US" sz="2800" b="1" dirty="0">
                <a:solidFill>
                  <a:schemeClr val="accent1">
                    <a:lumMod val="50000"/>
                  </a:schemeClr>
                </a:solidFill>
              </a:rPr>
            </a:br>
            <a:r>
              <a:rPr lang="en-US" sz="2800" i="1" dirty="0" smtClean="0">
                <a:solidFill>
                  <a:schemeClr val="accent1">
                    <a:lumMod val="50000"/>
                  </a:schemeClr>
                </a:solidFill>
              </a:rPr>
              <a:t>and the…</a:t>
            </a:r>
            <a:br>
              <a:rPr lang="en-US" sz="2800" i="1" dirty="0" smtClean="0">
                <a:solidFill>
                  <a:schemeClr val="accent1">
                    <a:lumMod val="50000"/>
                  </a:schemeClr>
                </a:solidFill>
              </a:rPr>
            </a:br>
            <a:endParaRPr lang="en-US" sz="2800" i="1" dirty="0">
              <a:solidFill>
                <a:schemeClr val="accent1">
                  <a:lumMod val="50000"/>
                </a:schemeClr>
              </a:solidFill>
            </a:endParaRPr>
          </a:p>
        </p:txBody>
      </p:sp>
      <p:sp>
        <p:nvSpPr>
          <p:cNvPr id="17409" name="Rectangle 1"/>
          <p:cNvSpPr>
            <a:spLocks noChangeArrowheads="1"/>
          </p:cNvSpPr>
          <p:nvPr/>
        </p:nvSpPr>
        <p:spPr bwMode="auto">
          <a:xfrm>
            <a:off x="914400" y="4114802"/>
            <a:ext cx="75438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C0"/>
                </a:solidFill>
                <a:effectLst/>
                <a:latin typeface="+mj-lt"/>
                <a:ea typeface="Times New Roman" pitchFamily="18" charset="0"/>
                <a:cs typeface="Tahoma" pitchFamily="34" charset="0"/>
              </a:rPr>
              <a:t>AGREEMENT BETWEEN THE INDIAN RIVER STATE COLLEGE DISTRICT BOARD OF TRUSTEES AND THE INDIAN RIVER </a:t>
            </a:r>
            <a:r>
              <a:rPr lang="en-US" sz="2800" b="1" dirty="0" smtClean="0">
                <a:solidFill>
                  <a:srgbClr val="0070C0"/>
                </a:solidFill>
                <a:latin typeface="+mj-lt"/>
                <a:ea typeface="Times New Roman" pitchFamily="18" charset="0"/>
                <a:cs typeface="Tahoma" pitchFamily="34" charset="0"/>
              </a:rPr>
              <a:t>STATE</a:t>
            </a:r>
            <a:r>
              <a:rPr kumimoji="0" lang="en-US" sz="2800" b="1" i="0" u="none" strike="noStrike" cap="none" normalizeH="0" baseline="0" dirty="0" smtClean="0">
                <a:ln>
                  <a:noFill/>
                </a:ln>
                <a:solidFill>
                  <a:srgbClr val="0070C0"/>
                </a:solidFill>
                <a:effectLst/>
                <a:latin typeface="+mj-lt"/>
                <a:ea typeface="Times New Roman" pitchFamily="18" charset="0"/>
                <a:cs typeface="Tahoma" pitchFamily="34" charset="0"/>
              </a:rPr>
              <a:t> COLLEGE CHAPTER OF THE AMERICAN ASSOCIATION OF UNIVERSITY PROFESSORS </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rgbClr val="0070C0"/>
                </a:solidFill>
                <a:latin typeface="+mj-lt"/>
                <a:cs typeface="Tahoma" pitchFamily="34" charset="0"/>
              </a:rPr>
              <a:t>(</a:t>
            </a:r>
            <a:r>
              <a:rPr lang="en-US" sz="2400" b="1" dirty="0" smtClean="0">
                <a:solidFill>
                  <a:srgbClr val="FF0000"/>
                </a:solidFill>
                <a:latin typeface="+mj-lt"/>
                <a:cs typeface="Tahoma" pitchFamily="34" charset="0"/>
              </a:rPr>
              <a:t>AKA: the Contract</a:t>
            </a:r>
            <a:r>
              <a:rPr lang="en-US" sz="2400" b="1" dirty="0" smtClean="0">
                <a:solidFill>
                  <a:srgbClr val="0070C0"/>
                </a:solidFill>
                <a:latin typeface="+mj-lt"/>
                <a:cs typeface="Tahoma" pitchFamily="34" charset="0"/>
              </a:rPr>
              <a:t>)</a:t>
            </a:r>
            <a:endParaRPr kumimoji="0" lang="en-US" sz="3200" b="1" i="0" u="none" strike="noStrike" cap="none" normalizeH="0" baseline="0" dirty="0" smtClean="0">
              <a:ln>
                <a:noFill/>
              </a:ln>
              <a:solidFill>
                <a:srgbClr val="0070C0"/>
              </a:solidFill>
              <a:effectLst/>
              <a:latin typeface="+mj-lt"/>
            </a:endParaRPr>
          </a:p>
        </p:txBody>
      </p:sp>
      <p:sp>
        <p:nvSpPr>
          <p:cNvPr id="4" name="Title 1"/>
          <p:cNvSpPr txBox="1">
            <a:spLocks/>
          </p:cNvSpPr>
          <p:nvPr/>
        </p:nvSpPr>
        <p:spPr>
          <a:xfrm>
            <a:off x="457200" y="533400"/>
            <a:ext cx="8229600" cy="1143000"/>
          </a:xfrm>
          <a:prstGeom prst="rect">
            <a:avLst/>
          </a:prstGeom>
        </p:spPr>
        <p:txBody>
          <a:bodyPr vert="horz" lIns="0" rIns="0" bIns="0" anchor="b">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Where</a:t>
            </a:r>
            <a:r>
              <a:rPr kumimoji="0" lang="en-US" sz="5000" b="0" i="0" u="none" strike="noStrike" kern="1200" cap="none" spc="0" normalizeH="0" noProof="0" dirty="0" smtClean="0">
                <a:ln>
                  <a:noFill/>
                </a:ln>
                <a:solidFill>
                  <a:schemeClr val="tx2"/>
                </a:solidFill>
                <a:effectLst/>
                <a:uLnTx/>
                <a:uFillTx/>
                <a:latin typeface="+mj-lt"/>
                <a:ea typeface="+mj-ea"/>
                <a:cs typeface="+mj-cs"/>
              </a:rPr>
              <a:t> should I start</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 </a:t>
            </a:r>
            <a:r>
              <a:rPr kumimoji="0" lang="en-US" sz="5000" b="0" i="0" u="none" strike="noStrike" kern="1200" cap="none" spc="0" normalizeH="0" noProof="0" dirty="0" smtClean="0">
                <a:ln>
                  <a:noFill/>
                </a:ln>
                <a:solidFill>
                  <a:schemeClr val="tx2"/>
                </a:solidFill>
                <a:effectLst/>
                <a:uLnTx/>
                <a:uFillTx/>
                <a:latin typeface="+mj-lt"/>
                <a:ea typeface="+mj-ea"/>
                <a:cs typeface="+mj-cs"/>
              </a:rPr>
              <a:t>– </a:t>
            </a:r>
            <a:r>
              <a:rPr lang="en-US" sz="5000" dirty="0" smtClean="0">
                <a:solidFill>
                  <a:schemeClr val="tx2"/>
                </a:solidFill>
                <a:latin typeface="+mj-lt"/>
                <a:ea typeface="+mj-ea"/>
                <a:cs typeface="+mj-cs"/>
              </a:rPr>
              <a:t>2 Re</a:t>
            </a:r>
            <a:r>
              <a:rPr kumimoji="0" lang="en-US" sz="5000" b="0" i="0" u="none" strike="noStrike" kern="1200" cap="none" spc="0" normalizeH="0" noProof="0" dirty="0" smtClean="0">
                <a:ln>
                  <a:noFill/>
                </a:ln>
                <a:solidFill>
                  <a:schemeClr val="tx2"/>
                </a:solidFill>
                <a:effectLst/>
                <a:uLnTx/>
                <a:uFillTx/>
                <a:latin typeface="+mj-lt"/>
                <a:ea typeface="+mj-ea"/>
                <a:cs typeface="+mj-cs"/>
              </a:rPr>
              <a:t>sources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97110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228600" y="990600"/>
            <a:ext cx="8790990" cy="4343400"/>
          </a:xfrm>
          <a:prstGeom prst="rect">
            <a:avLst/>
          </a:prstGeom>
        </p:spPr>
      </p:pic>
    </p:spTree>
    <p:extLst>
      <p:ext uri="{BB962C8B-B14F-4D97-AF65-F5344CB8AC3E}">
        <p14:creationId xmlns:p14="http://schemas.microsoft.com/office/powerpoint/2010/main" val="3503086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304800"/>
            <a:ext cx="7528401" cy="6182317"/>
          </a:xfrm>
          <a:prstGeom prst="rect">
            <a:avLst/>
          </a:prstGeom>
        </p:spPr>
      </p:pic>
    </p:spTree>
    <p:extLst>
      <p:ext uri="{BB962C8B-B14F-4D97-AF65-F5344CB8AC3E}">
        <p14:creationId xmlns:p14="http://schemas.microsoft.com/office/powerpoint/2010/main" val="357022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228600"/>
            <a:ext cx="6833089" cy="6190255"/>
          </a:xfrm>
          <a:prstGeom prst="rect">
            <a:avLst/>
          </a:prstGeom>
        </p:spPr>
      </p:pic>
    </p:spTree>
    <p:extLst>
      <p:ext uri="{BB962C8B-B14F-4D97-AF65-F5344CB8AC3E}">
        <p14:creationId xmlns:p14="http://schemas.microsoft.com/office/powerpoint/2010/main" val="383411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Applying		</a:t>
            </a:r>
            <a:endParaRPr lang="en-US" dirty="0"/>
          </a:p>
        </p:txBody>
      </p:sp>
      <p:sp>
        <p:nvSpPr>
          <p:cNvPr id="3" name="Content Placeholder 2"/>
          <p:cNvSpPr>
            <a:spLocks noGrp="1"/>
          </p:cNvSpPr>
          <p:nvPr>
            <p:ph idx="1"/>
          </p:nvPr>
        </p:nvSpPr>
        <p:spPr/>
        <p:txBody>
          <a:bodyPr/>
          <a:lstStyle/>
          <a:p>
            <a:r>
              <a:rPr lang="en-US" dirty="0" smtClean="0"/>
              <a:t>Be sure that you are eligible for promotion</a:t>
            </a:r>
          </a:p>
          <a:p>
            <a:pPr lvl="1"/>
            <a:r>
              <a:rPr lang="en-US" dirty="0" smtClean="0"/>
              <a:t>Review the current </a:t>
            </a:r>
            <a:r>
              <a:rPr lang="en-US" b="1" i="1" dirty="0" smtClean="0"/>
              <a:t>IRSC Board of Trustees / </a:t>
            </a:r>
            <a:r>
              <a:rPr lang="en-US" b="1" i="1" dirty="0" err="1" smtClean="0"/>
              <a:t>AAUP</a:t>
            </a:r>
            <a:r>
              <a:rPr lang="en-US" b="1" i="1" dirty="0" smtClean="0"/>
              <a:t> Agreement </a:t>
            </a:r>
          </a:p>
          <a:p>
            <a:pPr lvl="1"/>
            <a:r>
              <a:rPr lang="en-US" dirty="0" smtClean="0"/>
              <a:t>You must meet the </a:t>
            </a:r>
            <a:r>
              <a:rPr lang="en-US" dirty="0" smtClean="0">
                <a:solidFill>
                  <a:srgbClr val="FF0000"/>
                </a:solidFill>
              </a:rPr>
              <a:t>minimum requirements </a:t>
            </a:r>
            <a:r>
              <a:rPr lang="en-US" dirty="0" smtClean="0"/>
              <a:t>to be considered for promotion</a:t>
            </a:r>
          </a:p>
          <a:p>
            <a:r>
              <a:rPr lang="en-US" dirty="0" smtClean="0"/>
              <a:t>Be sure to </a:t>
            </a:r>
            <a:r>
              <a:rPr lang="en-US" dirty="0" smtClean="0">
                <a:solidFill>
                  <a:srgbClr val="FF0000"/>
                </a:solidFill>
              </a:rPr>
              <a:t>read and follow </a:t>
            </a:r>
            <a:r>
              <a:rPr lang="en-US" dirty="0" smtClean="0"/>
              <a:t>the application </a:t>
            </a:r>
            <a:r>
              <a:rPr lang="en-US" dirty="0" smtClean="0">
                <a:solidFill>
                  <a:srgbClr val="FF0000"/>
                </a:solidFill>
              </a:rPr>
              <a:t>instructions</a:t>
            </a:r>
            <a:r>
              <a:rPr lang="en-US" dirty="0" smtClean="0"/>
              <a:t> as outlined in the current </a:t>
            </a:r>
            <a:r>
              <a:rPr lang="en-US" b="1" i="1" dirty="0" smtClean="0"/>
              <a:t>Faculty Handbook</a:t>
            </a:r>
            <a:r>
              <a:rPr lang="en-US" dirty="0" smtClean="0"/>
              <a:t>!</a:t>
            </a:r>
            <a:endParaRPr lang="en-US" dirty="0"/>
          </a:p>
        </p:txBody>
      </p:sp>
    </p:spTree>
    <p:extLst>
      <p:ext uri="{BB962C8B-B14F-4D97-AF65-F5344CB8AC3E}">
        <p14:creationId xmlns:p14="http://schemas.microsoft.com/office/powerpoint/2010/main" val="241713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Ranking of Elements</a:t>
            </a:r>
            <a:endParaRPr lang="en-US" dirty="0"/>
          </a:p>
        </p:txBody>
      </p:sp>
      <p:sp>
        <p:nvSpPr>
          <p:cNvPr id="3" name="Content Placeholder 2"/>
          <p:cNvSpPr>
            <a:spLocks noGrp="1"/>
          </p:cNvSpPr>
          <p:nvPr>
            <p:ph idx="1"/>
          </p:nvPr>
        </p:nvSpPr>
        <p:spPr>
          <a:xfrm>
            <a:off x="457200" y="1524000"/>
            <a:ext cx="8229600" cy="5334000"/>
          </a:xfrm>
        </p:spPr>
        <p:txBody>
          <a:bodyPr>
            <a:normAutofit lnSpcReduction="10000"/>
          </a:bodyPr>
          <a:lstStyle/>
          <a:p>
            <a:r>
              <a:rPr lang="en-US" dirty="0" smtClean="0"/>
              <a:t>In </a:t>
            </a:r>
            <a:r>
              <a:rPr lang="en-US" dirty="0"/>
              <a:t>order to be recommended for promotion, candidates must present evidence of </a:t>
            </a:r>
            <a:r>
              <a:rPr lang="en-US" dirty="0">
                <a:solidFill>
                  <a:srgbClr val="FF0000"/>
                </a:solidFill>
              </a:rPr>
              <a:t>superior achievement in all four areas.</a:t>
            </a:r>
            <a:r>
              <a:rPr lang="en-US" dirty="0"/>
              <a:t> </a:t>
            </a:r>
            <a:endParaRPr lang="en-US" dirty="0" smtClean="0"/>
          </a:p>
          <a:p>
            <a:r>
              <a:rPr lang="en-US" dirty="0" smtClean="0"/>
              <a:t>However</a:t>
            </a:r>
            <a:r>
              <a:rPr lang="en-US" dirty="0"/>
              <a:t>, the four areas are </a:t>
            </a:r>
            <a:r>
              <a:rPr lang="en-US" dirty="0">
                <a:solidFill>
                  <a:srgbClr val="FF0000"/>
                </a:solidFill>
              </a:rPr>
              <a:t>not weighted equally </a:t>
            </a:r>
            <a:r>
              <a:rPr lang="en-US" dirty="0"/>
              <a:t>in the Promotions Committee’s evaluation. </a:t>
            </a:r>
            <a:endParaRPr lang="en-US" dirty="0" smtClean="0"/>
          </a:p>
          <a:p>
            <a:pPr marL="514350" indent="-514350">
              <a:buFont typeface="+mj-lt"/>
              <a:buAutoNum type="arabicPeriod"/>
            </a:pPr>
            <a:r>
              <a:rPr lang="en-US" dirty="0" smtClean="0"/>
              <a:t>The </a:t>
            </a:r>
            <a:r>
              <a:rPr lang="en-US" dirty="0"/>
              <a:t>single </a:t>
            </a:r>
            <a:r>
              <a:rPr lang="en-US" dirty="0">
                <a:solidFill>
                  <a:srgbClr val="FF0000"/>
                </a:solidFill>
              </a:rPr>
              <a:t>most important </a:t>
            </a:r>
            <a:r>
              <a:rPr lang="en-US" dirty="0"/>
              <a:t>element in the evaluation of a candidate’s suitability for promotion is </a:t>
            </a:r>
            <a:r>
              <a:rPr lang="en-US" dirty="0">
                <a:solidFill>
                  <a:srgbClr val="FF0000"/>
                </a:solidFill>
              </a:rPr>
              <a:t>Teaching Effectiveness</a:t>
            </a:r>
            <a:r>
              <a:rPr lang="en-US" dirty="0"/>
              <a:t> (or Job Effectiveness for non-teaching faculty</a:t>
            </a:r>
            <a:r>
              <a:rPr lang="en-US" dirty="0" smtClean="0"/>
              <a:t>);</a:t>
            </a:r>
          </a:p>
          <a:p>
            <a:pPr marL="514350" indent="-514350">
              <a:buFont typeface="+mj-lt"/>
              <a:buAutoNum type="arabicPeriod"/>
            </a:pPr>
            <a:r>
              <a:rPr lang="en-US" dirty="0">
                <a:solidFill>
                  <a:srgbClr val="FF0000"/>
                </a:solidFill>
              </a:rPr>
              <a:t>Professional Development </a:t>
            </a:r>
            <a:r>
              <a:rPr lang="en-US" dirty="0"/>
              <a:t>ranks second in importance, </a:t>
            </a:r>
            <a:endParaRPr lang="en-US" dirty="0" smtClean="0"/>
          </a:p>
          <a:p>
            <a:pPr marL="514350" indent="-514350">
              <a:buFont typeface="+mj-lt"/>
              <a:buAutoNum type="arabicPeriod"/>
            </a:pPr>
            <a:r>
              <a:rPr lang="en-US" dirty="0" smtClean="0">
                <a:solidFill>
                  <a:srgbClr val="FF0000"/>
                </a:solidFill>
              </a:rPr>
              <a:t>Service </a:t>
            </a:r>
            <a:r>
              <a:rPr lang="en-US" dirty="0">
                <a:solidFill>
                  <a:srgbClr val="FF0000"/>
                </a:solidFill>
              </a:rPr>
              <a:t>to College </a:t>
            </a:r>
            <a:r>
              <a:rPr lang="en-US" dirty="0"/>
              <a:t>ranks third, and </a:t>
            </a:r>
            <a:endParaRPr lang="en-US" dirty="0" smtClean="0"/>
          </a:p>
          <a:p>
            <a:pPr marL="514350" indent="-514350">
              <a:buFont typeface="+mj-lt"/>
              <a:buAutoNum type="arabicPeriod"/>
            </a:pPr>
            <a:r>
              <a:rPr lang="en-US" dirty="0" smtClean="0">
                <a:solidFill>
                  <a:srgbClr val="FF0000"/>
                </a:solidFill>
              </a:rPr>
              <a:t>Service </a:t>
            </a:r>
            <a:r>
              <a:rPr lang="en-US" dirty="0">
                <a:solidFill>
                  <a:srgbClr val="FF0000"/>
                </a:solidFill>
              </a:rPr>
              <a:t>to Community </a:t>
            </a:r>
            <a:r>
              <a:rPr lang="en-US" dirty="0"/>
              <a:t>ranks fourth</a:t>
            </a:r>
            <a:r>
              <a:rPr lang="en-US" dirty="0" smtClean="0"/>
              <a:t>.</a:t>
            </a:r>
            <a:endParaRPr lang="en-US" dirty="0"/>
          </a:p>
        </p:txBody>
      </p:sp>
    </p:spTree>
    <p:extLst>
      <p:ext uri="{BB962C8B-B14F-4D97-AF65-F5344CB8AC3E}">
        <p14:creationId xmlns:p14="http://schemas.microsoft.com/office/powerpoint/2010/main" val="2480256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Procedures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solidFill>
                  <a:srgbClr val="FF0000"/>
                </a:solidFill>
              </a:rPr>
              <a:t>Letter of Intent </a:t>
            </a:r>
            <a:r>
              <a:rPr lang="en-US" dirty="0" smtClean="0"/>
              <a:t>to the Promotion Committee Chair</a:t>
            </a:r>
          </a:p>
          <a:p>
            <a:pPr lvl="1"/>
            <a:r>
              <a:rPr lang="en-US" i="1" dirty="0" smtClean="0"/>
              <a:t>Email</a:t>
            </a:r>
            <a:r>
              <a:rPr lang="en-US" dirty="0" smtClean="0"/>
              <a:t> letter as an attachment </a:t>
            </a:r>
          </a:p>
          <a:p>
            <a:pPr lvl="1"/>
            <a:r>
              <a:rPr lang="en-US" dirty="0" smtClean="0"/>
              <a:t>Copy (via email) to the Vice President in your discipline, the Vice President of Enrollment and Student Services, the Vice President of Academic Affairs, and to Assistant Dean of Human Resources.</a:t>
            </a:r>
          </a:p>
          <a:p>
            <a:pPr lvl="1"/>
            <a:r>
              <a:rPr lang="en-US" dirty="0" smtClean="0"/>
              <a:t>It is your responsibility to maintain evidence that the electronic letter was sent. </a:t>
            </a:r>
          </a:p>
          <a:p>
            <a:pPr lvl="1"/>
            <a:r>
              <a:rPr lang="en-US" dirty="0" smtClean="0"/>
              <a:t>The letter should be brief &amp; to the point. </a:t>
            </a:r>
          </a:p>
          <a:p>
            <a:pPr lvl="1"/>
            <a:r>
              <a:rPr lang="en-US" dirty="0" smtClean="0"/>
              <a:t>Specify faculty rank you currently hold and the faculty rank to which you are applying. </a:t>
            </a:r>
          </a:p>
          <a:p>
            <a:pPr lvl="1"/>
            <a:r>
              <a:rPr lang="en-US" dirty="0" smtClean="0"/>
              <a:t>DO NOT send hard copies. </a:t>
            </a:r>
          </a:p>
          <a:p>
            <a:pPr lvl="1"/>
            <a:r>
              <a:rPr lang="en-US" dirty="0" smtClean="0"/>
              <a:t>Include an electronic copy of the letter in Section I (Introductory Information) of your Promotions Package Files.</a:t>
            </a:r>
          </a:p>
          <a:p>
            <a:pPr lvl="1"/>
            <a:r>
              <a:rPr lang="en-US" dirty="0" smtClean="0"/>
              <a:t>Deadline for submitting this letter:  </a:t>
            </a:r>
            <a:r>
              <a:rPr lang="en-US" b="1" dirty="0" smtClean="0">
                <a:solidFill>
                  <a:srgbClr val="FF0000"/>
                </a:solidFill>
              </a:rPr>
              <a:t>December 1, </a:t>
            </a:r>
            <a:r>
              <a:rPr lang="en-US" b="1" dirty="0" smtClean="0">
                <a:solidFill>
                  <a:srgbClr val="FF0000"/>
                </a:solidFill>
              </a:rPr>
              <a:t>2019.</a:t>
            </a:r>
            <a:endParaRPr lang="en-US" b="1" dirty="0" smtClean="0">
              <a:solidFill>
                <a:srgbClr val="FF0000"/>
              </a:solidFill>
            </a:endParaRP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Promotion Package Files</a:t>
            </a:r>
            <a:br>
              <a:rPr lang="en-US" dirty="0" smtClean="0"/>
            </a:br>
            <a:r>
              <a:rPr lang="en-US" dirty="0" smtClean="0"/>
              <a:t>Sub-Sections</a:t>
            </a:r>
            <a:endParaRPr lang="en-US" dirty="0"/>
          </a:p>
        </p:txBody>
      </p:sp>
      <p:sp>
        <p:nvSpPr>
          <p:cNvPr id="3" name="Content Placeholder 2"/>
          <p:cNvSpPr>
            <a:spLocks noGrp="1"/>
          </p:cNvSpPr>
          <p:nvPr>
            <p:ph idx="1"/>
          </p:nvPr>
        </p:nvSpPr>
        <p:spPr>
          <a:xfrm>
            <a:off x="685800" y="1935480"/>
            <a:ext cx="8001000" cy="4389120"/>
          </a:xfrm>
        </p:spPr>
        <p:txBody>
          <a:bodyPr>
            <a:normAutofit fontScale="92500" lnSpcReduction="10000"/>
          </a:bodyPr>
          <a:lstStyle/>
          <a:p>
            <a:r>
              <a:rPr lang="en-US" dirty="0" smtClean="0"/>
              <a:t>File 1 – Introductory Information</a:t>
            </a:r>
          </a:p>
          <a:p>
            <a:r>
              <a:rPr lang="en-US" dirty="0"/>
              <a:t>File </a:t>
            </a:r>
            <a:r>
              <a:rPr lang="en-US" dirty="0" smtClean="0"/>
              <a:t>2 –Teaching or Job Effectiveness </a:t>
            </a:r>
          </a:p>
          <a:p>
            <a:r>
              <a:rPr lang="en-US" dirty="0"/>
              <a:t>File </a:t>
            </a:r>
            <a:r>
              <a:rPr lang="en-US" dirty="0" smtClean="0"/>
              <a:t>3 </a:t>
            </a:r>
            <a:r>
              <a:rPr lang="en-US" dirty="0"/>
              <a:t>- </a:t>
            </a:r>
            <a:r>
              <a:rPr lang="en-US" dirty="0" smtClean="0"/>
              <a:t>Professional Development</a:t>
            </a:r>
          </a:p>
          <a:p>
            <a:r>
              <a:rPr lang="en-US" dirty="0"/>
              <a:t>File 4</a:t>
            </a:r>
            <a:r>
              <a:rPr lang="en-US" dirty="0" smtClean="0"/>
              <a:t> </a:t>
            </a:r>
            <a:r>
              <a:rPr lang="en-US" dirty="0"/>
              <a:t>- </a:t>
            </a:r>
            <a:r>
              <a:rPr lang="en-US" dirty="0" smtClean="0"/>
              <a:t>Service to the College</a:t>
            </a:r>
          </a:p>
          <a:p>
            <a:r>
              <a:rPr lang="en-US" dirty="0"/>
              <a:t>File </a:t>
            </a:r>
            <a:r>
              <a:rPr lang="en-US" dirty="0" smtClean="0"/>
              <a:t>5 </a:t>
            </a:r>
            <a:r>
              <a:rPr lang="en-US" dirty="0"/>
              <a:t>- </a:t>
            </a:r>
            <a:r>
              <a:rPr lang="en-US" dirty="0" smtClean="0"/>
              <a:t>Service to Community</a:t>
            </a:r>
          </a:p>
          <a:p>
            <a:endParaRPr lang="en-US" dirty="0" smtClean="0"/>
          </a:p>
          <a:p>
            <a:pPr>
              <a:buNone/>
            </a:pPr>
            <a:r>
              <a:rPr lang="en-US" dirty="0" smtClean="0"/>
              <a:t>  Each section should: </a:t>
            </a:r>
          </a:p>
          <a:p>
            <a:pPr marL="850392" lvl="1" indent="-457200">
              <a:buAutoNum type="arabicParenR"/>
            </a:pPr>
            <a:r>
              <a:rPr lang="en-US" dirty="0" smtClean="0"/>
              <a:t>begin with a </a:t>
            </a:r>
            <a:r>
              <a:rPr lang="en-US" dirty="0" smtClean="0">
                <a:solidFill>
                  <a:srgbClr val="FF0000"/>
                </a:solidFill>
              </a:rPr>
              <a:t>summary sheet </a:t>
            </a:r>
            <a:r>
              <a:rPr lang="en-US" dirty="0" smtClean="0"/>
              <a:t>of what the section contains </a:t>
            </a:r>
          </a:p>
          <a:p>
            <a:pPr marL="850392" lvl="1" indent="-457200">
              <a:buAutoNum type="arabicParenR"/>
            </a:pPr>
            <a:r>
              <a:rPr lang="en-US" dirty="0" smtClean="0"/>
              <a:t>followed by </a:t>
            </a:r>
            <a:r>
              <a:rPr lang="en-US" dirty="0" smtClean="0">
                <a:solidFill>
                  <a:srgbClr val="FF0000"/>
                </a:solidFill>
              </a:rPr>
              <a:t>supporting documents or artifacts </a:t>
            </a:r>
            <a:r>
              <a:rPr lang="en-US" dirty="0" smtClean="0"/>
              <a:t>for that section (e.g., emails, letters, certifications, pictures, etc.)</a:t>
            </a:r>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1168</TotalTime>
  <Words>933</Words>
  <Application>Microsoft Office PowerPoint</Application>
  <PresentationFormat>On-screen Show (4:3)</PresentationFormat>
  <Paragraphs>104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Constantia</vt:lpstr>
      <vt:lpstr>Tahoma</vt:lpstr>
      <vt:lpstr>Times New Roman</vt:lpstr>
      <vt:lpstr>Wingdings 2</vt:lpstr>
      <vt:lpstr>Flow</vt:lpstr>
      <vt:lpstr>Faculty Promotions Information Meeting</vt:lpstr>
      <vt:lpstr>INDIAN RIVER STATE COLLEGE  FACULTY HANDBOOK  and the… </vt:lpstr>
      <vt:lpstr>PowerPoint Presentation</vt:lpstr>
      <vt:lpstr>PowerPoint Presentation</vt:lpstr>
      <vt:lpstr>PowerPoint Presentation</vt:lpstr>
      <vt:lpstr>Procedure for Applying  </vt:lpstr>
      <vt:lpstr>Ranking of Elements</vt:lpstr>
      <vt:lpstr>Application Procedures</vt:lpstr>
      <vt:lpstr>Promotion Package Files Sub-Sections</vt:lpstr>
      <vt:lpstr>Promotion Package Files</vt:lpstr>
      <vt:lpstr>PowerPoint Presentation</vt:lpstr>
      <vt:lpstr>Promotion Package Files</vt:lpstr>
      <vt:lpstr>Supporting Materials</vt:lpstr>
      <vt:lpstr>Goal of Promotion Packet</vt:lpstr>
      <vt:lpstr>Interview with the Promotions Committee</vt:lpstr>
      <vt:lpstr>Sample Interview Topics</vt:lpstr>
      <vt:lpstr>The Small Print</vt:lpstr>
      <vt:lpstr>PowerPoint Presentation</vt:lpstr>
    </vt:vector>
  </TitlesOfParts>
  <Company>Indian River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Promotions Procedure</dc:title>
  <dc:creator>grosenfe</dc:creator>
  <cp:lastModifiedBy>Jason Litton</cp:lastModifiedBy>
  <cp:revision>72</cp:revision>
  <cp:lastPrinted>2015-08-25T12:28:29Z</cp:lastPrinted>
  <dcterms:created xsi:type="dcterms:W3CDTF">2011-08-23T12:16:59Z</dcterms:created>
  <dcterms:modified xsi:type="dcterms:W3CDTF">2019-08-16T18:05:37Z</dcterms:modified>
</cp:coreProperties>
</file>