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67" r:id="rId5"/>
    <p:sldId id="270" r:id="rId6"/>
    <p:sldId id="272" r:id="rId7"/>
    <p:sldId id="258" r:id="rId8"/>
    <p:sldId id="259" r:id="rId9"/>
    <p:sldId id="269" r:id="rId10"/>
    <p:sldId id="264" r:id="rId11"/>
    <p:sldId id="271" r:id="rId12"/>
    <p:sldId id="260" r:id="rId13"/>
    <p:sldId id="261" r:id="rId14"/>
    <p:sldId id="262" r:id="rId15"/>
    <p:sldId id="263" r:id="rId16"/>
    <p:sldId id="273" r:id="rId17"/>
    <p:sldId id="2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1EF498-69A2-4D06-9C3B-FFCADC461E74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5DE04A-5B90-434A-BD20-0BF15D5218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lbert.com/strip/2017-06-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rsc-aaup.weebly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828800"/>
          </a:xfrm>
        </p:spPr>
        <p:txBody>
          <a:bodyPr/>
          <a:lstStyle/>
          <a:p>
            <a:r>
              <a:rPr lang="en-US" dirty="0" smtClean="0"/>
              <a:t>Faculty Promotions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Information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2286000"/>
            <a:ext cx="7854696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2018-2019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2794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Sarah </a:t>
            </a:r>
            <a:r>
              <a:rPr lang="en-US" dirty="0" smtClean="0"/>
              <a:t>Mallonee, Chair </a:t>
            </a:r>
            <a:endParaRPr lang="en-US" dirty="0"/>
          </a:p>
          <a:p>
            <a:r>
              <a:rPr lang="en-US" dirty="0" smtClean="0"/>
              <a:t>Dr. Teena-Louise White</a:t>
            </a:r>
          </a:p>
          <a:p>
            <a:r>
              <a:rPr lang="en-US" dirty="0" smtClean="0"/>
              <a:t>Dr. Paul Horton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1335"/>
            <a:ext cx="1171642" cy="923795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494" y="4427279"/>
            <a:ext cx="6413548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70000"/>
            <a:ext cx="9144000" cy="558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       </a:t>
            </a:r>
            <a:r>
              <a:rPr lang="en-US" sz="1600" dirty="0" smtClean="0"/>
              <a:t>September 1, 2018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To the AAUP Promotions Committee: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This is to confirm that I have met the minimum eligibility criteria for consideration for promotion from Assistant Professor to Associate Professor as specified in the current Indian River State College Board of Trustees/AAUP Agreement, article XV, section 2. My eligibility criteria includes the following:</a:t>
            </a:r>
          </a:p>
          <a:p>
            <a:pPr lvl="1"/>
            <a:r>
              <a:rPr lang="en-US" sz="1600" dirty="0" smtClean="0"/>
              <a:t>I have earned continuing contract (tenure).</a:t>
            </a:r>
          </a:p>
          <a:p>
            <a:pPr lvl="1"/>
            <a:r>
              <a:rPr lang="en-US" sz="1600" dirty="0" smtClean="0"/>
              <a:t>I have completed a minimum of three years’ full-time service in my current rank as Assistant Professor (spring 2014 to fall 2018). </a:t>
            </a:r>
          </a:p>
          <a:p>
            <a:pPr lvl="1"/>
            <a:r>
              <a:rPr lang="en-US" sz="1600" dirty="0" smtClean="0"/>
              <a:t>I have earned a Ph.D. in History</a:t>
            </a:r>
            <a:r>
              <a:rPr lang="en-US" sz="1600" dirty="0"/>
              <a:t> </a:t>
            </a:r>
            <a:r>
              <a:rPr lang="en-US" sz="1600" dirty="0" smtClean="0"/>
              <a:t>from Florida State University (which is an accredited institution). </a:t>
            </a:r>
          </a:p>
          <a:p>
            <a:pPr marL="393192" lvl="1" indent="0">
              <a:buNone/>
            </a:pPr>
            <a:r>
              <a:rPr lang="en-US" sz="1600" dirty="0" smtClean="0"/>
              <a:t>Please let me know if you require clarification on any of the criteria listed above. 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Sincerely,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 Dan Mullen, Ph.D. </a:t>
            </a:r>
          </a:p>
          <a:p>
            <a:pPr>
              <a:buNone/>
            </a:pPr>
            <a:r>
              <a:rPr lang="en-US" sz="1600" dirty="0" smtClean="0"/>
              <a:t>      Assistant Professor of History</a:t>
            </a:r>
          </a:p>
          <a:p>
            <a:pPr>
              <a:buNone/>
            </a:pPr>
            <a:r>
              <a:rPr lang="en-US" sz="1600" dirty="0" smtClean="0"/>
              <a:t>      Indian River State College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622885"/>
            <a:ext cx="6572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Statement of Eligibility - sample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Promotion Package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534400" cy="43891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Submit </a:t>
            </a:r>
            <a:r>
              <a:rPr lang="en-US" dirty="0"/>
              <a:t>as </a:t>
            </a:r>
            <a:r>
              <a:rPr lang="en-US" dirty="0" smtClean="0"/>
              <a:t>PDF files on </a:t>
            </a:r>
            <a:r>
              <a:rPr lang="en-US" dirty="0"/>
              <a:t>a flash drive to </a:t>
            </a:r>
            <a:r>
              <a:rPr lang="en-US" dirty="0" smtClean="0"/>
              <a:t>Melissa Whigham in Human Resources.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DEADLINE</a:t>
            </a:r>
            <a:r>
              <a:rPr lang="en-US" sz="4000" dirty="0">
                <a:solidFill>
                  <a:srgbClr val="FF0000"/>
                </a:solidFill>
              </a:rPr>
              <a:t>:  </a:t>
            </a:r>
            <a:r>
              <a:rPr lang="en-US" sz="4000" b="1" dirty="0">
                <a:solidFill>
                  <a:srgbClr val="FF0000"/>
                </a:solidFill>
              </a:rPr>
              <a:t>December </a:t>
            </a:r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>
                <a:solidFill>
                  <a:srgbClr val="FF0000"/>
                </a:solidFill>
              </a:rPr>
              <a:t>@ 5pm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389120"/>
          </a:xfrm>
        </p:spPr>
        <p:txBody>
          <a:bodyPr/>
          <a:lstStyle/>
          <a:p>
            <a:r>
              <a:rPr lang="en-US" dirty="0" smtClean="0"/>
              <a:t>Supporting materials for first-time applicants must be reflective of years of service. </a:t>
            </a:r>
          </a:p>
          <a:p>
            <a:r>
              <a:rPr lang="en-US" dirty="0" smtClean="0"/>
              <a:t>Supporting materials for subsequent promotions must be from the last three years or since previous promotion. </a:t>
            </a:r>
            <a:r>
              <a:rPr lang="en-US" dirty="0" smtClean="0">
                <a:solidFill>
                  <a:srgbClr val="FF0000"/>
                </a:solidFill>
              </a:rPr>
              <a:t>Do not include items that were prior to this promotion period.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Student evaluations</a:t>
            </a:r>
            <a:r>
              <a:rPr lang="en-US" dirty="0" smtClean="0"/>
              <a:t>: provide the </a:t>
            </a:r>
            <a:r>
              <a:rPr lang="en-US" dirty="0" smtClean="0">
                <a:solidFill>
                  <a:srgbClr val="FF0000"/>
                </a:solidFill>
              </a:rPr>
              <a:t>summary</a:t>
            </a:r>
            <a:r>
              <a:rPr lang="en-US" dirty="0" smtClean="0"/>
              <a:t> of your student evaluations for each semester for the promotion period (that are available).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Promotion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Put your best foot forward!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Let the committee know how you provide “</a:t>
            </a:r>
            <a:r>
              <a:rPr lang="en-US" dirty="0" smtClean="0">
                <a:solidFill>
                  <a:srgbClr val="FF0000"/>
                </a:solidFill>
              </a:rPr>
              <a:t>superior </a:t>
            </a:r>
            <a:r>
              <a:rPr lang="en-US" dirty="0">
                <a:solidFill>
                  <a:srgbClr val="FF0000"/>
                </a:solidFill>
              </a:rPr>
              <a:t>achievement</a:t>
            </a:r>
            <a:r>
              <a:rPr lang="en-US" dirty="0" smtClean="0"/>
              <a:t>” above your normal duties to maintain full-time employment at IRSC</a:t>
            </a:r>
          </a:p>
          <a:p>
            <a:pPr lvl="1"/>
            <a:r>
              <a:rPr lang="en-US" dirty="0" smtClean="0"/>
              <a:t>This may include what you’ve done since you were hired at IRSC to show consistent progress and professional growth, but you only need to include </a:t>
            </a:r>
            <a:r>
              <a:rPr lang="en-US" dirty="0" smtClean="0">
                <a:solidFill>
                  <a:srgbClr val="FF0000"/>
                </a:solidFill>
              </a:rPr>
              <a:t>supporting materials since your last promotion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Interview with the Promotions Committee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Interviews</a:t>
            </a:r>
            <a:r>
              <a:rPr lang="en-US" sz="2800" dirty="0" smtClean="0"/>
              <a:t> will be scheduled  in </a:t>
            </a:r>
            <a:r>
              <a:rPr lang="en-US" sz="2800" dirty="0" smtClean="0">
                <a:solidFill>
                  <a:srgbClr val="FF0000"/>
                </a:solidFill>
              </a:rPr>
              <a:t>mid-January</a:t>
            </a:r>
          </a:p>
          <a:p>
            <a:endParaRPr lang="en-US" sz="2800" dirty="0" smtClean="0"/>
          </a:p>
          <a:p>
            <a:r>
              <a:rPr lang="en-US" sz="2800" dirty="0" smtClean="0"/>
              <a:t>Opportunity for applicant to provide explanations of packet content</a:t>
            </a:r>
          </a:p>
          <a:p>
            <a:endParaRPr lang="en-US" sz="2800" dirty="0" smtClean="0"/>
          </a:p>
          <a:p>
            <a:r>
              <a:rPr lang="en-US" sz="2800" dirty="0" smtClean="0"/>
              <a:t>Clarify and respond to committee questions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Interview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162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Provide specifics on how you are </a:t>
            </a:r>
            <a:r>
              <a:rPr lang="en-US" dirty="0" smtClean="0">
                <a:solidFill>
                  <a:srgbClr val="FF0000"/>
                </a:solidFill>
              </a:rPr>
              <a:t>qualified</a:t>
            </a:r>
            <a:r>
              <a:rPr lang="en-US" dirty="0" smtClean="0"/>
              <a:t> for position you are applying for</a:t>
            </a:r>
          </a:p>
          <a:p>
            <a:r>
              <a:rPr lang="en-US" dirty="0" smtClean="0"/>
              <a:t>Explain the contributions you have made in </a:t>
            </a:r>
            <a:r>
              <a:rPr lang="en-US" dirty="0" smtClean="0">
                <a:solidFill>
                  <a:srgbClr val="FF0000"/>
                </a:solidFill>
              </a:rPr>
              <a:t>support of IRSC</a:t>
            </a:r>
          </a:p>
          <a:p>
            <a:r>
              <a:rPr lang="en-US" dirty="0" smtClean="0"/>
              <a:t>Discuss recent/on-going </a:t>
            </a:r>
            <a:r>
              <a:rPr lang="en-US" dirty="0" smtClean="0">
                <a:solidFill>
                  <a:srgbClr val="FF0000"/>
                </a:solidFill>
              </a:rPr>
              <a:t>community activities </a:t>
            </a:r>
            <a:r>
              <a:rPr lang="en-US" dirty="0" smtClean="0"/>
              <a:t>you are involved in</a:t>
            </a:r>
          </a:p>
          <a:p>
            <a:r>
              <a:rPr lang="en-US" dirty="0" smtClean="0"/>
              <a:t>Explain how this promotion will affect </a:t>
            </a:r>
            <a:r>
              <a:rPr lang="en-US" dirty="0" smtClean="0">
                <a:solidFill>
                  <a:srgbClr val="FF0000"/>
                </a:solidFill>
              </a:rPr>
              <a:t>your role</a:t>
            </a:r>
            <a:r>
              <a:rPr lang="en-US" dirty="0" smtClean="0"/>
              <a:t> at IRSC</a:t>
            </a:r>
          </a:p>
          <a:p>
            <a:r>
              <a:rPr lang="en-US" dirty="0" smtClean="0"/>
              <a:t>Share your future </a:t>
            </a:r>
            <a:r>
              <a:rPr lang="en-US" dirty="0" smtClean="0">
                <a:solidFill>
                  <a:srgbClr val="FF0000"/>
                </a:solidFill>
              </a:rPr>
              <a:t>goals</a:t>
            </a:r>
            <a:r>
              <a:rPr lang="en-US" dirty="0" smtClean="0"/>
              <a:t> at the College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Small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“Promotion is an </a:t>
            </a:r>
            <a:r>
              <a:rPr lang="en-US" dirty="0">
                <a:solidFill>
                  <a:srgbClr val="FF0000"/>
                </a:solidFill>
              </a:rPr>
              <a:t>honor</a:t>
            </a:r>
            <a:r>
              <a:rPr lang="en-US" dirty="0"/>
              <a:t> … it is not a right …”</a:t>
            </a:r>
          </a:p>
          <a:p>
            <a:r>
              <a:rPr lang="en-US" dirty="0" smtClean="0"/>
              <a:t>Promotions Committee recommends, but the </a:t>
            </a:r>
            <a:r>
              <a:rPr lang="en-US" dirty="0" smtClean="0">
                <a:solidFill>
                  <a:srgbClr val="FF0000"/>
                </a:solidFill>
              </a:rPr>
              <a:t>President decides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Seating is </a:t>
            </a:r>
            <a:r>
              <a:rPr lang="en-US" dirty="0"/>
              <a:t>limited for: “The maximum number of professors and associate professors shall never exceed </a:t>
            </a:r>
            <a:r>
              <a:rPr lang="en-US" dirty="0">
                <a:solidFill>
                  <a:srgbClr val="FF0000"/>
                </a:solidFill>
              </a:rPr>
              <a:t>38%</a:t>
            </a:r>
            <a:r>
              <a:rPr lang="en-US" dirty="0"/>
              <a:t> of the total number of authorized full-time faculty positions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“… </a:t>
            </a:r>
            <a:r>
              <a:rPr lang="en-US" dirty="0"/>
              <a:t>may apply for only </a:t>
            </a:r>
            <a:r>
              <a:rPr lang="en-US" dirty="0">
                <a:solidFill>
                  <a:srgbClr val="FF0000"/>
                </a:solidFill>
              </a:rPr>
              <a:t>one level above </a:t>
            </a:r>
            <a:r>
              <a:rPr lang="en-US" dirty="0"/>
              <a:t>… </a:t>
            </a:r>
            <a:r>
              <a:rPr lang="en-US" dirty="0">
                <a:solidFill>
                  <a:srgbClr val="FF0000"/>
                </a:solidFill>
              </a:rPr>
              <a:t>except</a:t>
            </a:r>
            <a:r>
              <a:rPr lang="en-US" dirty="0"/>
              <a:t> </a:t>
            </a:r>
            <a:r>
              <a:rPr lang="en-US" dirty="0" smtClean="0"/>
              <a:t>for Instructors </a:t>
            </a:r>
            <a:r>
              <a:rPr lang="en-US" dirty="0"/>
              <a:t>applying for promotion to </a:t>
            </a:r>
            <a:r>
              <a:rPr lang="en-US" dirty="0">
                <a:solidFill>
                  <a:srgbClr val="FF0000"/>
                </a:solidFill>
              </a:rPr>
              <a:t>Assistant Professor</a:t>
            </a:r>
            <a:r>
              <a:rPr lang="en-US" dirty="0"/>
              <a:t> upon granting of </a:t>
            </a:r>
            <a:r>
              <a:rPr lang="en-US" dirty="0" smtClean="0"/>
              <a:t>a continuing </a:t>
            </a:r>
            <a:r>
              <a:rPr lang="en-US" dirty="0"/>
              <a:t>contract.”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Questions??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028700" y="5639603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Slides available </a:t>
            </a:r>
            <a:r>
              <a:rPr lang="en-US" sz="3600" dirty="0" smtClean="0"/>
              <a:t>at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>
                <a:hlinkClick r:id="rId2"/>
              </a:rPr>
              <a:t>https://irsc-aaup.weebly.com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66" y="2743200"/>
            <a:ext cx="6154267" cy="24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0"/>
            <a:ext cx="5486400" cy="25908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INDIAN RIVER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STATE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COLLEGE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FACULTY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HANDBOOK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and the…</a:t>
            </a:r>
            <a:b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14400" y="4114802"/>
            <a:ext cx="7543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AGREEMENT BETWEEN THE INDIAN RIVER STATE COLLEGE DISTRICT BOARD OF TRUSTEES AND THE INDIAN RIVER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ahoma" pitchFamily="34" charset="0"/>
              </a:rPr>
              <a:t>STATE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COLLEGE CHAPTER OF THE AMERICAN ASSOCIATION OF UNIVERSITY PROFESSORS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AKA: the Contract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)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should I start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 Re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1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5791200"/>
            <a:ext cx="1066800" cy="76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48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3810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Go to the INTRANET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7194" y="4648994"/>
            <a:ext cx="5561806" cy="129460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62800" y="5791200"/>
            <a:ext cx="12954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/>
          <a:srcRect l="7559" t="12500" r="67346" b="24167"/>
          <a:stretch>
            <a:fillRect/>
          </a:stretch>
        </p:blipFill>
        <p:spPr bwMode="auto">
          <a:xfrm>
            <a:off x="304800" y="762000"/>
            <a:ext cx="482666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 l="2271" r="33051"/>
          <a:stretch>
            <a:fillRect/>
          </a:stretch>
        </p:blipFill>
        <p:spPr bwMode="auto">
          <a:xfrm>
            <a:off x="4881489" y="2057400"/>
            <a:ext cx="400851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0318" y="1869141"/>
            <a:ext cx="1143000" cy="228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5556" y="2025748"/>
            <a:ext cx="4023361" cy="45579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371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Academic Affairs (Faculty)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4419600"/>
            <a:ext cx="990600" cy="264942"/>
          </a:xfrm>
          <a:prstGeom prst="round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362200"/>
            <a:ext cx="1371600" cy="228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04900" y="5486400"/>
            <a:ext cx="358140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AAUP Agreement (PDF)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Faculty Handbook (PDF)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stCxn id="10" idx="1"/>
            <a:endCxn id="6" idx="3"/>
          </p:cNvCxnSpPr>
          <p:nvPr/>
        </p:nvCxnSpPr>
        <p:spPr>
          <a:xfrm flipH="1">
            <a:off x="1443318" y="1571655"/>
            <a:ext cx="2442882" cy="4117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>
            <a:off x="3124200" y="1571655"/>
            <a:ext cx="762000" cy="7905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2590800"/>
            <a:ext cx="3429000" cy="18288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4572000" y="4724400"/>
            <a:ext cx="1752600" cy="762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for Applying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that you are eligible for promotion</a:t>
            </a:r>
          </a:p>
          <a:p>
            <a:pPr lvl="1"/>
            <a:r>
              <a:rPr lang="en-US" dirty="0" smtClean="0"/>
              <a:t>Review the current </a:t>
            </a:r>
            <a:r>
              <a:rPr lang="en-US" b="1" i="1" dirty="0" smtClean="0"/>
              <a:t>IRSC Board of Trustees / </a:t>
            </a:r>
            <a:r>
              <a:rPr lang="en-US" b="1" i="1" dirty="0" err="1" smtClean="0"/>
              <a:t>AAUP</a:t>
            </a:r>
            <a:r>
              <a:rPr lang="en-US" b="1" i="1" dirty="0" smtClean="0"/>
              <a:t> Agreement </a:t>
            </a:r>
          </a:p>
          <a:p>
            <a:pPr lvl="1"/>
            <a:r>
              <a:rPr lang="en-US" dirty="0" smtClean="0"/>
              <a:t>You must meet the </a:t>
            </a:r>
            <a:r>
              <a:rPr lang="en-US" dirty="0" smtClean="0">
                <a:solidFill>
                  <a:srgbClr val="FF0000"/>
                </a:solidFill>
              </a:rPr>
              <a:t>minimum requirements </a:t>
            </a:r>
            <a:r>
              <a:rPr lang="en-US" dirty="0" smtClean="0"/>
              <a:t>to be considered for promotion</a:t>
            </a:r>
          </a:p>
          <a:p>
            <a:r>
              <a:rPr lang="en-US" dirty="0" smtClean="0"/>
              <a:t>Be sure to </a:t>
            </a:r>
            <a:r>
              <a:rPr lang="en-US" dirty="0" smtClean="0">
                <a:solidFill>
                  <a:srgbClr val="FF0000"/>
                </a:solidFill>
              </a:rPr>
              <a:t>read and follow </a:t>
            </a:r>
            <a:r>
              <a:rPr lang="en-US" dirty="0" smtClean="0"/>
              <a:t>the application </a:t>
            </a:r>
            <a:r>
              <a:rPr lang="en-US" dirty="0" smtClean="0">
                <a:solidFill>
                  <a:srgbClr val="FF0000"/>
                </a:solidFill>
              </a:rPr>
              <a:t>instructions</a:t>
            </a:r>
            <a:r>
              <a:rPr lang="en-US" dirty="0" smtClean="0"/>
              <a:t> as outlined in the current </a:t>
            </a:r>
            <a:r>
              <a:rPr lang="en-US" b="1" i="1" dirty="0" smtClean="0"/>
              <a:t>Faculty Handbook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Ranking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order to be recommended for promotion, candidates must present evidence of </a:t>
            </a:r>
            <a:r>
              <a:rPr lang="en-US" dirty="0">
                <a:solidFill>
                  <a:srgbClr val="FF0000"/>
                </a:solidFill>
              </a:rPr>
              <a:t>superior achievement in all four areas.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four areas are </a:t>
            </a:r>
            <a:r>
              <a:rPr lang="en-US" dirty="0">
                <a:solidFill>
                  <a:srgbClr val="FF0000"/>
                </a:solidFill>
              </a:rPr>
              <a:t>not weighted equally </a:t>
            </a:r>
            <a:r>
              <a:rPr lang="en-US" dirty="0"/>
              <a:t>in the Promotions Committee’s evaluation.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single </a:t>
            </a:r>
            <a:r>
              <a:rPr lang="en-US" dirty="0">
                <a:solidFill>
                  <a:srgbClr val="FF0000"/>
                </a:solidFill>
              </a:rPr>
              <a:t>most important </a:t>
            </a:r>
            <a:r>
              <a:rPr lang="en-US" dirty="0"/>
              <a:t>element in the evaluation of a candidate’s suitability for promotion is </a:t>
            </a:r>
            <a:r>
              <a:rPr lang="en-US" dirty="0">
                <a:solidFill>
                  <a:srgbClr val="FF0000"/>
                </a:solidFill>
              </a:rPr>
              <a:t>Teaching Effectiveness</a:t>
            </a:r>
            <a:r>
              <a:rPr lang="en-US" dirty="0"/>
              <a:t> (or Job Effectiveness for non-teaching faculty</a:t>
            </a:r>
            <a:r>
              <a:rPr lang="en-US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Professional Development </a:t>
            </a:r>
            <a:r>
              <a:rPr lang="en-US" dirty="0"/>
              <a:t>ranks second in importance,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Service </a:t>
            </a:r>
            <a:r>
              <a:rPr lang="en-US" dirty="0">
                <a:solidFill>
                  <a:srgbClr val="FF0000"/>
                </a:solidFill>
              </a:rPr>
              <a:t>to College </a:t>
            </a:r>
            <a:r>
              <a:rPr lang="en-US" dirty="0"/>
              <a:t>ranks third, and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Service </a:t>
            </a:r>
            <a:r>
              <a:rPr lang="en-US" dirty="0">
                <a:solidFill>
                  <a:srgbClr val="FF0000"/>
                </a:solidFill>
              </a:rPr>
              <a:t>to Community </a:t>
            </a:r>
            <a:r>
              <a:rPr lang="en-US" dirty="0"/>
              <a:t>ranks fourth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Letter of Intent </a:t>
            </a:r>
            <a:r>
              <a:rPr lang="en-US" dirty="0" smtClean="0"/>
              <a:t>to the Promotion Committee Chair</a:t>
            </a:r>
          </a:p>
          <a:p>
            <a:pPr lvl="1"/>
            <a:r>
              <a:rPr lang="en-US" i="1" dirty="0" smtClean="0"/>
              <a:t>Email</a:t>
            </a:r>
            <a:r>
              <a:rPr lang="en-US" dirty="0" smtClean="0"/>
              <a:t> letter as an attachment </a:t>
            </a:r>
          </a:p>
          <a:p>
            <a:pPr lvl="1"/>
            <a:r>
              <a:rPr lang="en-US" dirty="0" smtClean="0"/>
              <a:t>Copy (via email) to the Vice President in your discipline, the Vice President of Enrollment and Student Services, the Vice President of Academic Affairs, and to Assistant Dean of </a:t>
            </a:r>
            <a:r>
              <a:rPr lang="en-US" smtClean="0"/>
              <a:t>Human Resources.</a:t>
            </a:r>
            <a:endParaRPr lang="en-US" dirty="0" smtClean="0"/>
          </a:p>
          <a:p>
            <a:pPr lvl="1"/>
            <a:r>
              <a:rPr lang="en-US" dirty="0" smtClean="0"/>
              <a:t>It is your responsibility to maintain evidence that the electronic letter was sent. </a:t>
            </a:r>
          </a:p>
          <a:p>
            <a:pPr lvl="1"/>
            <a:r>
              <a:rPr lang="en-US" dirty="0" smtClean="0"/>
              <a:t>The letter should be brief &amp; to the point. </a:t>
            </a:r>
          </a:p>
          <a:p>
            <a:pPr lvl="1"/>
            <a:r>
              <a:rPr lang="en-US" dirty="0" smtClean="0"/>
              <a:t>Specify faculty rank you currently hold and the faculty rank to which you are applying. </a:t>
            </a:r>
          </a:p>
          <a:p>
            <a:pPr lvl="1"/>
            <a:r>
              <a:rPr lang="en-US" dirty="0" smtClean="0"/>
              <a:t>DO NOT send hard copies. </a:t>
            </a:r>
          </a:p>
          <a:p>
            <a:pPr lvl="1"/>
            <a:r>
              <a:rPr lang="en-US" dirty="0" smtClean="0"/>
              <a:t>Include an electronic copy of the letter in Section I (Introductory Information) of your Promotions Package Files.</a:t>
            </a:r>
          </a:p>
          <a:p>
            <a:pPr lvl="1"/>
            <a:r>
              <a:rPr lang="en-US" dirty="0" smtClean="0"/>
              <a:t>Deadline for submitting this letter:  </a:t>
            </a:r>
            <a:r>
              <a:rPr lang="en-US" b="1" dirty="0" smtClean="0">
                <a:solidFill>
                  <a:srgbClr val="FF0000"/>
                </a:solidFill>
              </a:rPr>
              <a:t>December 1, 2018.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Promotion Package Files</a:t>
            </a:r>
            <a:br>
              <a:rPr lang="en-US" dirty="0" smtClean="0"/>
            </a:br>
            <a:r>
              <a:rPr lang="en-US" dirty="0" smtClean="0"/>
              <a:t>Sub-Sections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5480"/>
            <a:ext cx="8001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File 1 – Introductory Information</a:t>
            </a:r>
          </a:p>
          <a:p>
            <a:r>
              <a:rPr lang="en-US" dirty="0"/>
              <a:t>File </a:t>
            </a:r>
            <a:r>
              <a:rPr lang="en-US" dirty="0" smtClean="0"/>
              <a:t>2 –Teaching or Job Effectiveness </a:t>
            </a:r>
          </a:p>
          <a:p>
            <a:r>
              <a:rPr lang="en-US" dirty="0"/>
              <a:t>File </a:t>
            </a:r>
            <a:r>
              <a:rPr lang="en-US" dirty="0" smtClean="0"/>
              <a:t>3 </a:t>
            </a:r>
            <a:r>
              <a:rPr lang="en-US" dirty="0"/>
              <a:t>- </a:t>
            </a:r>
            <a:r>
              <a:rPr lang="en-US" dirty="0" smtClean="0"/>
              <a:t>Professional Development</a:t>
            </a:r>
          </a:p>
          <a:p>
            <a:r>
              <a:rPr lang="en-US" dirty="0"/>
              <a:t>File 4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Service to the College</a:t>
            </a:r>
          </a:p>
          <a:p>
            <a:r>
              <a:rPr lang="en-US" dirty="0"/>
              <a:t>File </a:t>
            </a:r>
            <a:r>
              <a:rPr lang="en-US" dirty="0" smtClean="0"/>
              <a:t>5 </a:t>
            </a:r>
            <a:r>
              <a:rPr lang="en-US" dirty="0"/>
              <a:t>- </a:t>
            </a:r>
            <a:r>
              <a:rPr lang="en-US" dirty="0" smtClean="0"/>
              <a:t>Service to Community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Each section should: 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begin with a </a:t>
            </a:r>
            <a:r>
              <a:rPr lang="en-US" dirty="0" smtClean="0">
                <a:solidFill>
                  <a:srgbClr val="FF0000"/>
                </a:solidFill>
              </a:rPr>
              <a:t>summary sheet </a:t>
            </a:r>
            <a:r>
              <a:rPr lang="en-US" dirty="0" smtClean="0"/>
              <a:t>of what the section contains 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followed by </a:t>
            </a:r>
            <a:r>
              <a:rPr lang="en-US" dirty="0" smtClean="0">
                <a:solidFill>
                  <a:srgbClr val="FF0000"/>
                </a:solidFill>
              </a:rPr>
              <a:t>supporting documents or artifacts </a:t>
            </a:r>
            <a:r>
              <a:rPr lang="en-US" dirty="0" smtClean="0"/>
              <a:t>for that section (e.g., emails, letters, certifications, pictures, etc.)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Package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Introductory Information Section File should include: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Introductory Information Summary page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Letter of Intent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Statement </a:t>
            </a:r>
            <a:r>
              <a:rPr lang="en-US" i="1" dirty="0">
                <a:solidFill>
                  <a:srgbClr val="FF0000"/>
                </a:solidFill>
              </a:rPr>
              <a:t>of Eligibility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This describes your qualifications for promotion</a:t>
            </a:r>
          </a:p>
          <a:p>
            <a:pPr lvl="2"/>
            <a:r>
              <a:rPr lang="en-US" dirty="0" smtClean="0"/>
              <a:t>Address the specifics that confirm that you have met the AAUP contract guidelines in regard to academic preparation and years of service.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Letters of Recommendation </a:t>
            </a:r>
            <a:r>
              <a:rPr lang="en-US" dirty="0"/>
              <a:t>from professional </a:t>
            </a:r>
            <a:r>
              <a:rPr lang="en-US" dirty="0" smtClean="0"/>
              <a:t>colleagues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Transcripts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(“Upon </a:t>
            </a:r>
            <a:r>
              <a:rPr lang="en-US" dirty="0"/>
              <a:t>receipt of the promotion applicant’s letter of intent, Human Resources will email the applicant all current official transcripts on file</a:t>
            </a:r>
            <a:r>
              <a:rPr lang="en-US" dirty="0" smtClean="0"/>
              <a:t>.”)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Résumé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1153</TotalTime>
  <Words>952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Tahoma</vt:lpstr>
      <vt:lpstr>Times New Roman</vt:lpstr>
      <vt:lpstr>Wingdings 2</vt:lpstr>
      <vt:lpstr>Flow</vt:lpstr>
      <vt:lpstr>Faculty Promotions Information Meeting</vt:lpstr>
      <vt:lpstr>INDIAN RIVER STATE COLLEGE  FACULTY HANDBOOK  and the… </vt:lpstr>
      <vt:lpstr>PowerPoint Presentation</vt:lpstr>
      <vt:lpstr>PowerPoint Presentation</vt:lpstr>
      <vt:lpstr>Procedure for Applying  </vt:lpstr>
      <vt:lpstr>Ranking of Elements</vt:lpstr>
      <vt:lpstr>Application Procedures</vt:lpstr>
      <vt:lpstr>Promotion Package Files Sub-Sections</vt:lpstr>
      <vt:lpstr>Promotion Package Files</vt:lpstr>
      <vt:lpstr>PowerPoint Presentation</vt:lpstr>
      <vt:lpstr>Promotion Package Files</vt:lpstr>
      <vt:lpstr>Supporting Materials</vt:lpstr>
      <vt:lpstr>Goal of Promotion Packet</vt:lpstr>
      <vt:lpstr>Interview with the Promotions Committee</vt:lpstr>
      <vt:lpstr>Sample Interview Topics</vt:lpstr>
      <vt:lpstr>The Small Print</vt:lpstr>
      <vt:lpstr>PowerPoint Presentation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Promotions Procedure</dc:title>
  <dc:creator>grosenfe</dc:creator>
  <cp:lastModifiedBy>Sarah Mallonee</cp:lastModifiedBy>
  <cp:revision>68</cp:revision>
  <cp:lastPrinted>2015-08-25T12:28:29Z</cp:lastPrinted>
  <dcterms:created xsi:type="dcterms:W3CDTF">2011-08-23T12:16:59Z</dcterms:created>
  <dcterms:modified xsi:type="dcterms:W3CDTF">2018-08-17T13:35:15Z</dcterms:modified>
</cp:coreProperties>
</file>